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2945"/>
    <a:srgbClr val="EF4D75"/>
    <a:srgbClr val="FF1C5C"/>
    <a:srgbClr val="BF415F"/>
    <a:srgbClr val="FF60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88"/>
    <p:restoredTop sz="91437"/>
  </p:normalViewPr>
  <p:slideViewPr>
    <p:cSldViewPr snapToGrid="0" snapToObjects="1">
      <p:cViewPr varScale="1">
        <p:scale>
          <a:sx n="96" d="100"/>
          <a:sy n="96" d="100"/>
        </p:scale>
        <p:origin x="1080" y="17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3CD308-3CC8-7C41-A49A-5C6A3C56199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GB"/>
          </a:p>
        </p:txBody>
      </p:sp>
      <p:sp>
        <p:nvSpPr>
          <p:cNvPr id="3" name="Underrubrik 2">
            <a:extLst>
              <a:ext uri="{FF2B5EF4-FFF2-40B4-BE49-F238E27FC236}">
                <a16:creationId xmlns:a16="http://schemas.microsoft.com/office/drawing/2014/main" id="{BBD9E115-E19D-7145-9EF1-9E1D7CB4DC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GB"/>
          </a:p>
        </p:txBody>
      </p:sp>
      <p:sp>
        <p:nvSpPr>
          <p:cNvPr id="4" name="Platshållare för datum 3">
            <a:extLst>
              <a:ext uri="{FF2B5EF4-FFF2-40B4-BE49-F238E27FC236}">
                <a16:creationId xmlns:a16="http://schemas.microsoft.com/office/drawing/2014/main" id="{4A34A2CD-6617-234E-9A23-872767D11741}"/>
              </a:ext>
            </a:extLst>
          </p:cNvPr>
          <p:cNvSpPr>
            <a:spLocks noGrp="1"/>
          </p:cNvSpPr>
          <p:nvPr>
            <p:ph type="dt" sz="half" idx="10"/>
          </p:nvPr>
        </p:nvSpPr>
        <p:spPr/>
        <p:txBody>
          <a:bodyPr/>
          <a:lstStyle/>
          <a:p>
            <a:fld id="{4761AE52-AC18-A149-BEFD-D2E61121FE50}" type="datetimeFigureOut">
              <a:rPr lang="en-GB" smtClean="0"/>
              <a:t>10/04/2019</a:t>
            </a:fld>
            <a:endParaRPr lang="en-GB"/>
          </a:p>
        </p:txBody>
      </p:sp>
      <p:sp>
        <p:nvSpPr>
          <p:cNvPr id="5" name="Platshållare för sidfot 4">
            <a:extLst>
              <a:ext uri="{FF2B5EF4-FFF2-40B4-BE49-F238E27FC236}">
                <a16:creationId xmlns:a16="http://schemas.microsoft.com/office/drawing/2014/main" id="{40A7477B-F55D-1F4B-8008-C0F9EAD2B934}"/>
              </a:ext>
            </a:extLst>
          </p:cNvPr>
          <p:cNvSpPr>
            <a:spLocks noGrp="1"/>
          </p:cNvSpPr>
          <p:nvPr>
            <p:ph type="ftr" sz="quarter" idx="11"/>
          </p:nvPr>
        </p:nvSpPr>
        <p:spPr/>
        <p:txBody>
          <a:bodyPr/>
          <a:lstStyle/>
          <a:p>
            <a:endParaRPr lang="en-GB"/>
          </a:p>
        </p:txBody>
      </p:sp>
      <p:sp>
        <p:nvSpPr>
          <p:cNvPr id="6" name="Platshållare för bildnummer 5">
            <a:extLst>
              <a:ext uri="{FF2B5EF4-FFF2-40B4-BE49-F238E27FC236}">
                <a16:creationId xmlns:a16="http://schemas.microsoft.com/office/drawing/2014/main" id="{A80DB9C4-8CEB-E94E-B2EC-6FD7F329EDDC}"/>
              </a:ext>
            </a:extLst>
          </p:cNvPr>
          <p:cNvSpPr>
            <a:spLocks noGrp="1"/>
          </p:cNvSpPr>
          <p:nvPr>
            <p:ph type="sldNum" sz="quarter" idx="12"/>
          </p:nvPr>
        </p:nvSpPr>
        <p:spPr/>
        <p:txBody>
          <a:bodyPr/>
          <a:lstStyle/>
          <a:p>
            <a:fld id="{CFBDA399-EF1E-3746-BAF2-A8E6E5C918BD}" type="slidenum">
              <a:rPr lang="en-GB" smtClean="0"/>
              <a:t>‹#›</a:t>
            </a:fld>
            <a:endParaRPr lang="en-GB"/>
          </a:p>
        </p:txBody>
      </p:sp>
    </p:spTree>
    <p:extLst>
      <p:ext uri="{BB962C8B-B14F-4D97-AF65-F5344CB8AC3E}">
        <p14:creationId xmlns:p14="http://schemas.microsoft.com/office/powerpoint/2010/main" val="339287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8A1611-59D3-B14B-BAFD-1574CADD47CD}"/>
              </a:ext>
            </a:extLst>
          </p:cNvPr>
          <p:cNvSpPr>
            <a:spLocks noGrp="1"/>
          </p:cNvSpPr>
          <p:nvPr>
            <p:ph type="title"/>
          </p:nvPr>
        </p:nvSpPr>
        <p:spPr/>
        <p:txBody>
          <a:bodyPr/>
          <a:lstStyle/>
          <a:p>
            <a:r>
              <a:rPr lang="sv-SE"/>
              <a:t>Klicka här för att ändra mall för rubrikformat</a:t>
            </a:r>
            <a:endParaRPr lang="en-GB"/>
          </a:p>
        </p:txBody>
      </p:sp>
      <p:sp>
        <p:nvSpPr>
          <p:cNvPr id="3" name="Platshållare för lodrät text 2">
            <a:extLst>
              <a:ext uri="{FF2B5EF4-FFF2-40B4-BE49-F238E27FC236}">
                <a16:creationId xmlns:a16="http://schemas.microsoft.com/office/drawing/2014/main" id="{59E60480-4D62-9644-B642-E7138FB4751A}"/>
              </a:ext>
            </a:extLst>
          </p:cNvPr>
          <p:cNvSpPr>
            <a:spLocks noGrp="1"/>
          </p:cNvSpPr>
          <p:nvPr>
            <p:ph type="body" orient="vert" idx="1"/>
          </p:nvPr>
        </p:nvSpPr>
        <p:spPr/>
        <p:txBody>
          <a:bodyPr vert="eaVert"/>
          <a:lstStyle/>
          <a:p>
            <a:r>
              <a:rPr lang="sv-SE"/>
              <a:t>Redigera format för bakgrundstext
Nivå två
Nivå tre
Nivå fyra
Nivå fem</a:t>
            </a:r>
            <a:endParaRPr lang="en-GB"/>
          </a:p>
        </p:txBody>
      </p:sp>
      <p:sp>
        <p:nvSpPr>
          <p:cNvPr id="4" name="Platshållare för datum 3">
            <a:extLst>
              <a:ext uri="{FF2B5EF4-FFF2-40B4-BE49-F238E27FC236}">
                <a16:creationId xmlns:a16="http://schemas.microsoft.com/office/drawing/2014/main" id="{88031D62-13EB-7F4C-ACDB-03CD1B7B6CDB}"/>
              </a:ext>
            </a:extLst>
          </p:cNvPr>
          <p:cNvSpPr>
            <a:spLocks noGrp="1"/>
          </p:cNvSpPr>
          <p:nvPr>
            <p:ph type="dt" sz="half" idx="10"/>
          </p:nvPr>
        </p:nvSpPr>
        <p:spPr/>
        <p:txBody>
          <a:bodyPr/>
          <a:lstStyle/>
          <a:p>
            <a:fld id="{4761AE52-AC18-A149-BEFD-D2E61121FE50}" type="datetimeFigureOut">
              <a:rPr lang="en-GB" smtClean="0"/>
              <a:t>10/04/2019</a:t>
            </a:fld>
            <a:endParaRPr lang="en-GB"/>
          </a:p>
        </p:txBody>
      </p:sp>
      <p:sp>
        <p:nvSpPr>
          <p:cNvPr id="5" name="Platshållare för sidfot 4">
            <a:extLst>
              <a:ext uri="{FF2B5EF4-FFF2-40B4-BE49-F238E27FC236}">
                <a16:creationId xmlns:a16="http://schemas.microsoft.com/office/drawing/2014/main" id="{0B8691C0-A2FA-1E4A-879D-1617A64FA1DC}"/>
              </a:ext>
            </a:extLst>
          </p:cNvPr>
          <p:cNvSpPr>
            <a:spLocks noGrp="1"/>
          </p:cNvSpPr>
          <p:nvPr>
            <p:ph type="ftr" sz="quarter" idx="11"/>
          </p:nvPr>
        </p:nvSpPr>
        <p:spPr/>
        <p:txBody>
          <a:bodyPr/>
          <a:lstStyle/>
          <a:p>
            <a:endParaRPr lang="en-GB"/>
          </a:p>
        </p:txBody>
      </p:sp>
      <p:sp>
        <p:nvSpPr>
          <p:cNvPr id="6" name="Platshållare för bildnummer 5">
            <a:extLst>
              <a:ext uri="{FF2B5EF4-FFF2-40B4-BE49-F238E27FC236}">
                <a16:creationId xmlns:a16="http://schemas.microsoft.com/office/drawing/2014/main" id="{ECB82BA2-4467-E040-AF79-004B4D7C20AA}"/>
              </a:ext>
            </a:extLst>
          </p:cNvPr>
          <p:cNvSpPr>
            <a:spLocks noGrp="1"/>
          </p:cNvSpPr>
          <p:nvPr>
            <p:ph type="sldNum" sz="quarter" idx="12"/>
          </p:nvPr>
        </p:nvSpPr>
        <p:spPr/>
        <p:txBody>
          <a:bodyPr/>
          <a:lstStyle/>
          <a:p>
            <a:fld id="{CFBDA399-EF1E-3746-BAF2-A8E6E5C918BD}" type="slidenum">
              <a:rPr lang="en-GB" smtClean="0"/>
              <a:t>‹#›</a:t>
            </a:fld>
            <a:endParaRPr lang="en-GB"/>
          </a:p>
        </p:txBody>
      </p:sp>
    </p:spTree>
    <p:extLst>
      <p:ext uri="{BB962C8B-B14F-4D97-AF65-F5344CB8AC3E}">
        <p14:creationId xmlns:p14="http://schemas.microsoft.com/office/powerpoint/2010/main" val="1913586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203BE18C-F8DA-8C4F-9F43-59C786CC59B0}"/>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GB"/>
          </a:p>
        </p:txBody>
      </p:sp>
      <p:sp>
        <p:nvSpPr>
          <p:cNvPr id="3" name="Platshållare för lodrät text 2">
            <a:extLst>
              <a:ext uri="{FF2B5EF4-FFF2-40B4-BE49-F238E27FC236}">
                <a16:creationId xmlns:a16="http://schemas.microsoft.com/office/drawing/2014/main" id="{6FE43758-825B-1948-B74D-294EAD8666B6}"/>
              </a:ext>
            </a:extLst>
          </p:cNvPr>
          <p:cNvSpPr>
            <a:spLocks noGrp="1"/>
          </p:cNvSpPr>
          <p:nvPr>
            <p:ph type="body" orient="vert" idx="1"/>
          </p:nvPr>
        </p:nvSpPr>
        <p:spPr>
          <a:xfrm>
            <a:off x="838200" y="365125"/>
            <a:ext cx="7734300" cy="5811838"/>
          </a:xfrm>
        </p:spPr>
        <p:txBody>
          <a:bodyPr vert="eaVert"/>
          <a:lstStyle/>
          <a:p>
            <a:r>
              <a:rPr lang="sv-SE"/>
              <a:t>Redigera format för bakgrundstext
Nivå två
Nivå tre
Nivå fyra
Nivå fem</a:t>
            </a:r>
            <a:endParaRPr lang="en-GB"/>
          </a:p>
        </p:txBody>
      </p:sp>
      <p:sp>
        <p:nvSpPr>
          <p:cNvPr id="4" name="Platshållare för datum 3">
            <a:extLst>
              <a:ext uri="{FF2B5EF4-FFF2-40B4-BE49-F238E27FC236}">
                <a16:creationId xmlns:a16="http://schemas.microsoft.com/office/drawing/2014/main" id="{4BE4A406-7151-6941-B8EF-7C67DDE9DD9A}"/>
              </a:ext>
            </a:extLst>
          </p:cNvPr>
          <p:cNvSpPr>
            <a:spLocks noGrp="1"/>
          </p:cNvSpPr>
          <p:nvPr>
            <p:ph type="dt" sz="half" idx="10"/>
          </p:nvPr>
        </p:nvSpPr>
        <p:spPr/>
        <p:txBody>
          <a:bodyPr/>
          <a:lstStyle/>
          <a:p>
            <a:fld id="{4761AE52-AC18-A149-BEFD-D2E61121FE50}" type="datetimeFigureOut">
              <a:rPr lang="en-GB" smtClean="0"/>
              <a:t>10/04/2019</a:t>
            </a:fld>
            <a:endParaRPr lang="en-GB"/>
          </a:p>
        </p:txBody>
      </p:sp>
      <p:sp>
        <p:nvSpPr>
          <p:cNvPr id="5" name="Platshållare för sidfot 4">
            <a:extLst>
              <a:ext uri="{FF2B5EF4-FFF2-40B4-BE49-F238E27FC236}">
                <a16:creationId xmlns:a16="http://schemas.microsoft.com/office/drawing/2014/main" id="{CB2B1265-069B-0744-BA0E-2E6BD343D0E5}"/>
              </a:ext>
            </a:extLst>
          </p:cNvPr>
          <p:cNvSpPr>
            <a:spLocks noGrp="1"/>
          </p:cNvSpPr>
          <p:nvPr>
            <p:ph type="ftr" sz="quarter" idx="11"/>
          </p:nvPr>
        </p:nvSpPr>
        <p:spPr/>
        <p:txBody>
          <a:bodyPr/>
          <a:lstStyle/>
          <a:p>
            <a:endParaRPr lang="en-GB"/>
          </a:p>
        </p:txBody>
      </p:sp>
      <p:sp>
        <p:nvSpPr>
          <p:cNvPr id="6" name="Platshållare för bildnummer 5">
            <a:extLst>
              <a:ext uri="{FF2B5EF4-FFF2-40B4-BE49-F238E27FC236}">
                <a16:creationId xmlns:a16="http://schemas.microsoft.com/office/drawing/2014/main" id="{4F9FFE82-7234-0241-AFC7-8B0A64B73AA5}"/>
              </a:ext>
            </a:extLst>
          </p:cNvPr>
          <p:cNvSpPr>
            <a:spLocks noGrp="1"/>
          </p:cNvSpPr>
          <p:nvPr>
            <p:ph type="sldNum" sz="quarter" idx="12"/>
          </p:nvPr>
        </p:nvSpPr>
        <p:spPr/>
        <p:txBody>
          <a:bodyPr/>
          <a:lstStyle/>
          <a:p>
            <a:fld id="{CFBDA399-EF1E-3746-BAF2-A8E6E5C918BD}" type="slidenum">
              <a:rPr lang="en-GB" smtClean="0"/>
              <a:t>‹#›</a:t>
            </a:fld>
            <a:endParaRPr lang="en-GB"/>
          </a:p>
        </p:txBody>
      </p:sp>
    </p:spTree>
    <p:extLst>
      <p:ext uri="{BB962C8B-B14F-4D97-AF65-F5344CB8AC3E}">
        <p14:creationId xmlns:p14="http://schemas.microsoft.com/office/powerpoint/2010/main" val="155780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C3A9358-57DA-8A45-ADFB-E36475BFBE31}"/>
              </a:ext>
            </a:extLst>
          </p:cNvPr>
          <p:cNvSpPr>
            <a:spLocks noGrp="1"/>
          </p:cNvSpPr>
          <p:nvPr>
            <p:ph type="title"/>
          </p:nvPr>
        </p:nvSpPr>
        <p:spPr/>
        <p:txBody>
          <a:bodyPr/>
          <a:lstStyle/>
          <a:p>
            <a:r>
              <a:rPr lang="sv-SE"/>
              <a:t>Klicka här för att ändra mall för rubrikformat</a:t>
            </a:r>
            <a:endParaRPr lang="en-GB"/>
          </a:p>
        </p:txBody>
      </p:sp>
      <p:sp>
        <p:nvSpPr>
          <p:cNvPr id="3" name="Platshållare för innehåll 2">
            <a:extLst>
              <a:ext uri="{FF2B5EF4-FFF2-40B4-BE49-F238E27FC236}">
                <a16:creationId xmlns:a16="http://schemas.microsoft.com/office/drawing/2014/main" id="{F07CE4AD-444A-964B-BAB5-069301E0E8FC}"/>
              </a:ext>
            </a:extLst>
          </p:cNvPr>
          <p:cNvSpPr>
            <a:spLocks noGrp="1"/>
          </p:cNvSpPr>
          <p:nvPr>
            <p:ph idx="1"/>
          </p:nvPr>
        </p:nvSpPr>
        <p:spPr/>
        <p:txBody>
          <a:bodyPr/>
          <a:lstStyle/>
          <a:p>
            <a:r>
              <a:rPr lang="sv-SE"/>
              <a:t>Redigera format för bakgrundstext
Nivå två
Nivå tre
Nivå fyra
Nivå fem</a:t>
            </a:r>
            <a:endParaRPr lang="en-GB"/>
          </a:p>
        </p:txBody>
      </p:sp>
      <p:sp>
        <p:nvSpPr>
          <p:cNvPr id="4" name="Platshållare för datum 3">
            <a:extLst>
              <a:ext uri="{FF2B5EF4-FFF2-40B4-BE49-F238E27FC236}">
                <a16:creationId xmlns:a16="http://schemas.microsoft.com/office/drawing/2014/main" id="{9A14AAFE-8DA3-F345-90DB-8B5B75A17949}"/>
              </a:ext>
            </a:extLst>
          </p:cNvPr>
          <p:cNvSpPr>
            <a:spLocks noGrp="1"/>
          </p:cNvSpPr>
          <p:nvPr>
            <p:ph type="dt" sz="half" idx="10"/>
          </p:nvPr>
        </p:nvSpPr>
        <p:spPr/>
        <p:txBody>
          <a:bodyPr/>
          <a:lstStyle/>
          <a:p>
            <a:fld id="{4761AE52-AC18-A149-BEFD-D2E61121FE50}" type="datetimeFigureOut">
              <a:rPr lang="en-GB" smtClean="0"/>
              <a:t>10/04/2019</a:t>
            </a:fld>
            <a:endParaRPr lang="en-GB"/>
          </a:p>
        </p:txBody>
      </p:sp>
      <p:sp>
        <p:nvSpPr>
          <p:cNvPr id="5" name="Platshållare för sidfot 4">
            <a:extLst>
              <a:ext uri="{FF2B5EF4-FFF2-40B4-BE49-F238E27FC236}">
                <a16:creationId xmlns:a16="http://schemas.microsoft.com/office/drawing/2014/main" id="{91B02023-4919-C345-B7A6-9C62EDE12822}"/>
              </a:ext>
            </a:extLst>
          </p:cNvPr>
          <p:cNvSpPr>
            <a:spLocks noGrp="1"/>
          </p:cNvSpPr>
          <p:nvPr>
            <p:ph type="ftr" sz="quarter" idx="11"/>
          </p:nvPr>
        </p:nvSpPr>
        <p:spPr/>
        <p:txBody>
          <a:bodyPr/>
          <a:lstStyle/>
          <a:p>
            <a:endParaRPr lang="en-GB"/>
          </a:p>
        </p:txBody>
      </p:sp>
      <p:sp>
        <p:nvSpPr>
          <p:cNvPr id="6" name="Platshållare för bildnummer 5">
            <a:extLst>
              <a:ext uri="{FF2B5EF4-FFF2-40B4-BE49-F238E27FC236}">
                <a16:creationId xmlns:a16="http://schemas.microsoft.com/office/drawing/2014/main" id="{B118841B-B95B-FE48-A247-5813ACD11822}"/>
              </a:ext>
            </a:extLst>
          </p:cNvPr>
          <p:cNvSpPr>
            <a:spLocks noGrp="1"/>
          </p:cNvSpPr>
          <p:nvPr>
            <p:ph type="sldNum" sz="quarter" idx="12"/>
          </p:nvPr>
        </p:nvSpPr>
        <p:spPr/>
        <p:txBody>
          <a:bodyPr/>
          <a:lstStyle/>
          <a:p>
            <a:fld id="{CFBDA399-EF1E-3746-BAF2-A8E6E5C918BD}" type="slidenum">
              <a:rPr lang="en-GB" smtClean="0"/>
              <a:t>‹#›</a:t>
            </a:fld>
            <a:endParaRPr lang="en-GB"/>
          </a:p>
        </p:txBody>
      </p:sp>
    </p:spTree>
    <p:extLst>
      <p:ext uri="{BB962C8B-B14F-4D97-AF65-F5344CB8AC3E}">
        <p14:creationId xmlns:p14="http://schemas.microsoft.com/office/powerpoint/2010/main" val="1961660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ED29F3B-36FB-1D40-8BF8-2FFCF30488AE}"/>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GB"/>
          </a:p>
        </p:txBody>
      </p:sp>
      <p:sp>
        <p:nvSpPr>
          <p:cNvPr id="3" name="Platshållare för text 2">
            <a:extLst>
              <a:ext uri="{FF2B5EF4-FFF2-40B4-BE49-F238E27FC236}">
                <a16:creationId xmlns:a16="http://schemas.microsoft.com/office/drawing/2014/main" id="{EEBA2859-6A9F-D24B-A0BD-8ADC104C33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sv-SE"/>
              <a:t>Redigera format för bakgrundstext
Nivå två
Nivå tre
Nivå fyra
Nivå fem</a:t>
            </a:r>
            <a:endParaRPr lang="en-GB"/>
          </a:p>
        </p:txBody>
      </p:sp>
      <p:sp>
        <p:nvSpPr>
          <p:cNvPr id="4" name="Platshållare för datum 3">
            <a:extLst>
              <a:ext uri="{FF2B5EF4-FFF2-40B4-BE49-F238E27FC236}">
                <a16:creationId xmlns:a16="http://schemas.microsoft.com/office/drawing/2014/main" id="{507DE860-FF5C-3D42-94BB-DACD98DF51E0}"/>
              </a:ext>
            </a:extLst>
          </p:cNvPr>
          <p:cNvSpPr>
            <a:spLocks noGrp="1"/>
          </p:cNvSpPr>
          <p:nvPr>
            <p:ph type="dt" sz="half" idx="10"/>
          </p:nvPr>
        </p:nvSpPr>
        <p:spPr/>
        <p:txBody>
          <a:bodyPr/>
          <a:lstStyle/>
          <a:p>
            <a:fld id="{4761AE52-AC18-A149-BEFD-D2E61121FE50}" type="datetimeFigureOut">
              <a:rPr lang="en-GB" smtClean="0"/>
              <a:t>10/04/2019</a:t>
            </a:fld>
            <a:endParaRPr lang="en-GB"/>
          </a:p>
        </p:txBody>
      </p:sp>
      <p:sp>
        <p:nvSpPr>
          <p:cNvPr id="5" name="Platshållare för sidfot 4">
            <a:extLst>
              <a:ext uri="{FF2B5EF4-FFF2-40B4-BE49-F238E27FC236}">
                <a16:creationId xmlns:a16="http://schemas.microsoft.com/office/drawing/2014/main" id="{B142AD69-6033-F94A-84D5-5A52459A1845}"/>
              </a:ext>
            </a:extLst>
          </p:cNvPr>
          <p:cNvSpPr>
            <a:spLocks noGrp="1"/>
          </p:cNvSpPr>
          <p:nvPr>
            <p:ph type="ftr" sz="quarter" idx="11"/>
          </p:nvPr>
        </p:nvSpPr>
        <p:spPr/>
        <p:txBody>
          <a:bodyPr/>
          <a:lstStyle/>
          <a:p>
            <a:endParaRPr lang="en-GB"/>
          </a:p>
        </p:txBody>
      </p:sp>
      <p:sp>
        <p:nvSpPr>
          <p:cNvPr id="6" name="Platshållare för bildnummer 5">
            <a:extLst>
              <a:ext uri="{FF2B5EF4-FFF2-40B4-BE49-F238E27FC236}">
                <a16:creationId xmlns:a16="http://schemas.microsoft.com/office/drawing/2014/main" id="{1869EA6B-0DC0-764A-8901-8C6ECF63FCD5}"/>
              </a:ext>
            </a:extLst>
          </p:cNvPr>
          <p:cNvSpPr>
            <a:spLocks noGrp="1"/>
          </p:cNvSpPr>
          <p:nvPr>
            <p:ph type="sldNum" sz="quarter" idx="12"/>
          </p:nvPr>
        </p:nvSpPr>
        <p:spPr/>
        <p:txBody>
          <a:bodyPr/>
          <a:lstStyle/>
          <a:p>
            <a:fld id="{CFBDA399-EF1E-3746-BAF2-A8E6E5C918BD}" type="slidenum">
              <a:rPr lang="en-GB" smtClean="0"/>
              <a:t>‹#›</a:t>
            </a:fld>
            <a:endParaRPr lang="en-GB"/>
          </a:p>
        </p:txBody>
      </p:sp>
    </p:spTree>
    <p:extLst>
      <p:ext uri="{BB962C8B-B14F-4D97-AF65-F5344CB8AC3E}">
        <p14:creationId xmlns:p14="http://schemas.microsoft.com/office/powerpoint/2010/main" val="1278907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8487BA-2E11-024C-B3DB-EC9C7720E777}"/>
              </a:ext>
            </a:extLst>
          </p:cNvPr>
          <p:cNvSpPr>
            <a:spLocks noGrp="1"/>
          </p:cNvSpPr>
          <p:nvPr>
            <p:ph type="title"/>
          </p:nvPr>
        </p:nvSpPr>
        <p:spPr/>
        <p:txBody>
          <a:bodyPr/>
          <a:lstStyle/>
          <a:p>
            <a:r>
              <a:rPr lang="sv-SE"/>
              <a:t>Klicka här för att ändra mall för rubrikformat</a:t>
            </a:r>
            <a:endParaRPr lang="en-GB"/>
          </a:p>
        </p:txBody>
      </p:sp>
      <p:sp>
        <p:nvSpPr>
          <p:cNvPr id="3" name="Platshållare för innehåll 2">
            <a:extLst>
              <a:ext uri="{FF2B5EF4-FFF2-40B4-BE49-F238E27FC236}">
                <a16:creationId xmlns:a16="http://schemas.microsoft.com/office/drawing/2014/main" id="{67BDFF03-1500-7648-B9C9-DD36DD80AD3D}"/>
              </a:ext>
            </a:extLst>
          </p:cNvPr>
          <p:cNvSpPr>
            <a:spLocks noGrp="1"/>
          </p:cNvSpPr>
          <p:nvPr>
            <p:ph sz="half" idx="1"/>
          </p:nvPr>
        </p:nvSpPr>
        <p:spPr>
          <a:xfrm>
            <a:off x="838200" y="1825625"/>
            <a:ext cx="5181600" cy="4351338"/>
          </a:xfrm>
        </p:spPr>
        <p:txBody>
          <a:bodyPr/>
          <a:lstStyle/>
          <a:p>
            <a:r>
              <a:rPr lang="sv-SE"/>
              <a:t>Redigera format för bakgrundstext
Nivå två
Nivå tre
Nivå fyra
Nivå fem</a:t>
            </a:r>
            <a:endParaRPr lang="en-GB"/>
          </a:p>
        </p:txBody>
      </p:sp>
      <p:sp>
        <p:nvSpPr>
          <p:cNvPr id="4" name="Platshållare för innehåll 3">
            <a:extLst>
              <a:ext uri="{FF2B5EF4-FFF2-40B4-BE49-F238E27FC236}">
                <a16:creationId xmlns:a16="http://schemas.microsoft.com/office/drawing/2014/main" id="{0954A5FD-C913-4147-9DF3-F51203C6F4C0}"/>
              </a:ext>
            </a:extLst>
          </p:cNvPr>
          <p:cNvSpPr>
            <a:spLocks noGrp="1"/>
          </p:cNvSpPr>
          <p:nvPr>
            <p:ph sz="half" idx="2"/>
          </p:nvPr>
        </p:nvSpPr>
        <p:spPr>
          <a:xfrm>
            <a:off x="6172200" y="1825625"/>
            <a:ext cx="5181600" cy="4351338"/>
          </a:xfrm>
        </p:spPr>
        <p:txBody>
          <a:bodyPr/>
          <a:lstStyle/>
          <a:p>
            <a:r>
              <a:rPr lang="sv-SE"/>
              <a:t>Redigera format för bakgrundstext
Nivå två
Nivå tre
Nivå fyra
Nivå fem</a:t>
            </a:r>
            <a:endParaRPr lang="en-GB"/>
          </a:p>
        </p:txBody>
      </p:sp>
      <p:sp>
        <p:nvSpPr>
          <p:cNvPr id="5" name="Platshållare för datum 4">
            <a:extLst>
              <a:ext uri="{FF2B5EF4-FFF2-40B4-BE49-F238E27FC236}">
                <a16:creationId xmlns:a16="http://schemas.microsoft.com/office/drawing/2014/main" id="{8A7E69BC-4F62-7B4B-A023-CCF148962DDA}"/>
              </a:ext>
            </a:extLst>
          </p:cNvPr>
          <p:cNvSpPr>
            <a:spLocks noGrp="1"/>
          </p:cNvSpPr>
          <p:nvPr>
            <p:ph type="dt" sz="half" idx="10"/>
          </p:nvPr>
        </p:nvSpPr>
        <p:spPr/>
        <p:txBody>
          <a:bodyPr/>
          <a:lstStyle/>
          <a:p>
            <a:fld id="{4761AE52-AC18-A149-BEFD-D2E61121FE50}" type="datetimeFigureOut">
              <a:rPr lang="en-GB" smtClean="0"/>
              <a:t>10/04/2019</a:t>
            </a:fld>
            <a:endParaRPr lang="en-GB"/>
          </a:p>
        </p:txBody>
      </p:sp>
      <p:sp>
        <p:nvSpPr>
          <p:cNvPr id="6" name="Platshållare för sidfot 5">
            <a:extLst>
              <a:ext uri="{FF2B5EF4-FFF2-40B4-BE49-F238E27FC236}">
                <a16:creationId xmlns:a16="http://schemas.microsoft.com/office/drawing/2014/main" id="{08A4C961-9E84-5847-92B7-E6FEBA04C631}"/>
              </a:ext>
            </a:extLst>
          </p:cNvPr>
          <p:cNvSpPr>
            <a:spLocks noGrp="1"/>
          </p:cNvSpPr>
          <p:nvPr>
            <p:ph type="ftr" sz="quarter" idx="11"/>
          </p:nvPr>
        </p:nvSpPr>
        <p:spPr/>
        <p:txBody>
          <a:bodyPr/>
          <a:lstStyle/>
          <a:p>
            <a:endParaRPr lang="en-GB"/>
          </a:p>
        </p:txBody>
      </p:sp>
      <p:sp>
        <p:nvSpPr>
          <p:cNvPr id="7" name="Platshållare för bildnummer 6">
            <a:extLst>
              <a:ext uri="{FF2B5EF4-FFF2-40B4-BE49-F238E27FC236}">
                <a16:creationId xmlns:a16="http://schemas.microsoft.com/office/drawing/2014/main" id="{2149C79B-3AE8-2B40-B9D1-E4201A3A1DB5}"/>
              </a:ext>
            </a:extLst>
          </p:cNvPr>
          <p:cNvSpPr>
            <a:spLocks noGrp="1"/>
          </p:cNvSpPr>
          <p:nvPr>
            <p:ph type="sldNum" sz="quarter" idx="12"/>
          </p:nvPr>
        </p:nvSpPr>
        <p:spPr/>
        <p:txBody>
          <a:bodyPr/>
          <a:lstStyle/>
          <a:p>
            <a:fld id="{CFBDA399-EF1E-3746-BAF2-A8E6E5C918BD}" type="slidenum">
              <a:rPr lang="en-GB" smtClean="0"/>
              <a:t>‹#›</a:t>
            </a:fld>
            <a:endParaRPr lang="en-GB"/>
          </a:p>
        </p:txBody>
      </p:sp>
    </p:spTree>
    <p:extLst>
      <p:ext uri="{BB962C8B-B14F-4D97-AF65-F5344CB8AC3E}">
        <p14:creationId xmlns:p14="http://schemas.microsoft.com/office/powerpoint/2010/main" val="2253135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15087AD-5F1F-C64E-B679-598E87818652}"/>
              </a:ext>
            </a:extLst>
          </p:cNvPr>
          <p:cNvSpPr>
            <a:spLocks noGrp="1"/>
          </p:cNvSpPr>
          <p:nvPr>
            <p:ph type="title"/>
          </p:nvPr>
        </p:nvSpPr>
        <p:spPr>
          <a:xfrm>
            <a:off x="839788" y="365125"/>
            <a:ext cx="10515600" cy="1325563"/>
          </a:xfrm>
        </p:spPr>
        <p:txBody>
          <a:bodyPr/>
          <a:lstStyle/>
          <a:p>
            <a:r>
              <a:rPr lang="sv-SE"/>
              <a:t>Klicka här för att ändra mall för rubrikformat</a:t>
            </a:r>
            <a:endParaRPr lang="en-GB"/>
          </a:p>
        </p:txBody>
      </p:sp>
      <p:sp>
        <p:nvSpPr>
          <p:cNvPr id="3" name="Platshållare för text 2">
            <a:extLst>
              <a:ext uri="{FF2B5EF4-FFF2-40B4-BE49-F238E27FC236}">
                <a16:creationId xmlns:a16="http://schemas.microsoft.com/office/drawing/2014/main" id="{667AAA08-BABB-7044-A3FE-233655A496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sv-SE"/>
              <a:t>Redigera format för bakgrundstext
Nivå två
Nivå tre
Nivå fyra
Nivå fem</a:t>
            </a:r>
            <a:endParaRPr lang="en-GB"/>
          </a:p>
        </p:txBody>
      </p:sp>
      <p:sp>
        <p:nvSpPr>
          <p:cNvPr id="4" name="Platshållare för innehåll 3">
            <a:extLst>
              <a:ext uri="{FF2B5EF4-FFF2-40B4-BE49-F238E27FC236}">
                <a16:creationId xmlns:a16="http://schemas.microsoft.com/office/drawing/2014/main" id="{D97110FC-2234-8D4A-926B-C4D8C649358E}"/>
              </a:ext>
            </a:extLst>
          </p:cNvPr>
          <p:cNvSpPr>
            <a:spLocks noGrp="1"/>
          </p:cNvSpPr>
          <p:nvPr>
            <p:ph sz="half" idx="2"/>
          </p:nvPr>
        </p:nvSpPr>
        <p:spPr>
          <a:xfrm>
            <a:off x="839788" y="2505075"/>
            <a:ext cx="5157787" cy="3684588"/>
          </a:xfrm>
        </p:spPr>
        <p:txBody>
          <a:bodyPr/>
          <a:lstStyle/>
          <a:p>
            <a:r>
              <a:rPr lang="sv-SE"/>
              <a:t>Redigera format för bakgrundstext
Nivå två
Nivå tre
Nivå fyra
Nivå fem</a:t>
            </a:r>
            <a:endParaRPr lang="en-GB"/>
          </a:p>
        </p:txBody>
      </p:sp>
      <p:sp>
        <p:nvSpPr>
          <p:cNvPr id="5" name="Platshållare för text 4">
            <a:extLst>
              <a:ext uri="{FF2B5EF4-FFF2-40B4-BE49-F238E27FC236}">
                <a16:creationId xmlns:a16="http://schemas.microsoft.com/office/drawing/2014/main" id="{171D9A6A-2BBC-B646-8F8B-7091A9BB82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sv-SE"/>
              <a:t>Redigera format för bakgrundstext
Nivå två
Nivå tre
Nivå fyra
Nivå fem</a:t>
            </a:r>
            <a:endParaRPr lang="en-GB"/>
          </a:p>
        </p:txBody>
      </p:sp>
      <p:sp>
        <p:nvSpPr>
          <p:cNvPr id="6" name="Platshållare för innehåll 5">
            <a:extLst>
              <a:ext uri="{FF2B5EF4-FFF2-40B4-BE49-F238E27FC236}">
                <a16:creationId xmlns:a16="http://schemas.microsoft.com/office/drawing/2014/main" id="{9E7C60AD-B05A-DD45-BFD2-1AF94BE4D6E4}"/>
              </a:ext>
            </a:extLst>
          </p:cNvPr>
          <p:cNvSpPr>
            <a:spLocks noGrp="1"/>
          </p:cNvSpPr>
          <p:nvPr>
            <p:ph sz="quarter" idx="4"/>
          </p:nvPr>
        </p:nvSpPr>
        <p:spPr>
          <a:xfrm>
            <a:off x="6172200" y="2505075"/>
            <a:ext cx="5183188" cy="3684588"/>
          </a:xfrm>
        </p:spPr>
        <p:txBody>
          <a:bodyPr/>
          <a:lstStyle/>
          <a:p>
            <a:r>
              <a:rPr lang="sv-SE"/>
              <a:t>Redigera format för bakgrundstext
Nivå två
Nivå tre
Nivå fyra
Nivå fem</a:t>
            </a:r>
            <a:endParaRPr lang="en-GB"/>
          </a:p>
        </p:txBody>
      </p:sp>
      <p:sp>
        <p:nvSpPr>
          <p:cNvPr id="7" name="Platshållare för datum 6">
            <a:extLst>
              <a:ext uri="{FF2B5EF4-FFF2-40B4-BE49-F238E27FC236}">
                <a16:creationId xmlns:a16="http://schemas.microsoft.com/office/drawing/2014/main" id="{E2606060-40D1-1748-8FB3-B130FC839FF8}"/>
              </a:ext>
            </a:extLst>
          </p:cNvPr>
          <p:cNvSpPr>
            <a:spLocks noGrp="1"/>
          </p:cNvSpPr>
          <p:nvPr>
            <p:ph type="dt" sz="half" idx="10"/>
          </p:nvPr>
        </p:nvSpPr>
        <p:spPr/>
        <p:txBody>
          <a:bodyPr/>
          <a:lstStyle/>
          <a:p>
            <a:fld id="{4761AE52-AC18-A149-BEFD-D2E61121FE50}" type="datetimeFigureOut">
              <a:rPr lang="en-GB" smtClean="0"/>
              <a:t>10/04/2019</a:t>
            </a:fld>
            <a:endParaRPr lang="en-GB"/>
          </a:p>
        </p:txBody>
      </p:sp>
      <p:sp>
        <p:nvSpPr>
          <p:cNvPr id="8" name="Platshållare för sidfot 7">
            <a:extLst>
              <a:ext uri="{FF2B5EF4-FFF2-40B4-BE49-F238E27FC236}">
                <a16:creationId xmlns:a16="http://schemas.microsoft.com/office/drawing/2014/main" id="{3B6D540A-15B3-8E4E-9A44-971E84F77127}"/>
              </a:ext>
            </a:extLst>
          </p:cNvPr>
          <p:cNvSpPr>
            <a:spLocks noGrp="1"/>
          </p:cNvSpPr>
          <p:nvPr>
            <p:ph type="ftr" sz="quarter" idx="11"/>
          </p:nvPr>
        </p:nvSpPr>
        <p:spPr/>
        <p:txBody>
          <a:bodyPr/>
          <a:lstStyle/>
          <a:p>
            <a:endParaRPr lang="en-GB"/>
          </a:p>
        </p:txBody>
      </p:sp>
      <p:sp>
        <p:nvSpPr>
          <p:cNvPr id="9" name="Platshållare för bildnummer 8">
            <a:extLst>
              <a:ext uri="{FF2B5EF4-FFF2-40B4-BE49-F238E27FC236}">
                <a16:creationId xmlns:a16="http://schemas.microsoft.com/office/drawing/2014/main" id="{38CD9A91-7B72-9B4E-B73A-DCAD7FA6E4B2}"/>
              </a:ext>
            </a:extLst>
          </p:cNvPr>
          <p:cNvSpPr>
            <a:spLocks noGrp="1"/>
          </p:cNvSpPr>
          <p:nvPr>
            <p:ph type="sldNum" sz="quarter" idx="12"/>
          </p:nvPr>
        </p:nvSpPr>
        <p:spPr/>
        <p:txBody>
          <a:bodyPr/>
          <a:lstStyle/>
          <a:p>
            <a:fld id="{CFBDA399-EF1E-3746-BAF2-A8E6E5C918BD}" type="slidenum">
              <a:rPr lang="en-GB" smtClean="0"/>
              <a:t>‹#›</a:t>
            </a:fld>
            <a:endParaRPr lang="en-GB"/>
          </a:p>
        </p:txBody>
      </p:sp>
    </p:spTree>
    <p:extLst>
      <p:ext uri="{BB962C8B-B14F-4D97-AF65-F5344CB8AC3E}">
        <p14:creationId xmlns:p14="http://schemas.microsoft.com/office/powerpoint/2010/main" val="1675884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CAF2E85-EFDC-E448-81DE-9934C981B39F}"/>
              </a:ext>
            </a:extLst>
          </p:cNvPr>
          <p:cNvSpPr>
            <a:spLocks noGrp="1"/>
          </p:cNvSpPr>
          <p:nvPr>
            <p:ph type="title"/>
          </p:nvPr>
        </p:nvSpPr>
        <p:spPr/>
        <p:txBody>
          <a:bodyPr/>
          <a:lstStyle/>
          <a:p>
            <a:r>
              <a:rPr lang="sv-SE"/>
              <a:t>Klicka här för att ändra mall för rubrikformat</a:t>
            </a:r>
            <a:endParaRPr lang="en-GB"/>
          </a:p>
        </p:txBody>
      </p:sp>
      <p:sp>
        <p:nvSpPr>
          <p:cNvPr id="3" name="Platshållare för datum 2">
            <a:extLst>
              <a:ext uri="{FF2B5EF4-FFF2-40B4-BE49-F238E27FC236}">
                <a16:creationId xmlns:a16="http://schemas.microsoft.com/office/drawing/2014/main" id="{59862F62-8647-1C40-9F50-E571EC1CC9A9}"/>
              </a:ext>
            </a:extLst>
          </p:cNvPr>
          <p:cNvSpPr>
            <a:spLocks noGrp="1"/>
          </p:cNvSpPr>
          <p:nvPr>
            <p:ph type="dt" sz="half" idx="10"/>
          </p:nvPr>
        </p:nvSpPr>
        <p:spPr/>
        <p:txBody>
          <a:bodyPr/>
          <a:lstStyle/>
          <a:p>
            <a:fld id="{4761AE52-AC18-A149-BEFD-D2E61121FE50}" type="datetimeFigureOut">
              <a:rPr lang="en-GB" smtClean="0"/>
              <a:t>10/04/2019</a:t>
            </a:fld>
            <a:endParaRPr lang="en-GB"/>
          </a:p>
        </p:txBody>
      </p:sp>
      <p:sp>
        <p:nvSpPr>
          <p:cNvPr id="4" name="Platshållare för sidfot 3">
            <a:extLst>
              <a:ext uri="{FF2B5EF4-FFF2-40B4-BE49-F238E27FC236}">
                <a16:creationId xmlns:a16="http://schemas.microsoft.com/office/drawing/2014/main" id="{60346389-1BB1-2349-9871-AB8012802504}"/>
              </a:ext>
            </a:extLst>
          </p:cNvPr>
          <p:cNvSpPr>
            <a:spLocks noGrp="1"/>
          </p:cNvSpPr>
          <p:nvPr>
            <p:ph type="ftr" sz="quarter" idx="11"/>
          </p:nvPr>
        </p:nvSpPr>
        <p:spPr/>
        <p:txBody>
          <a:bodyPr/>
          <a:lstStyle/>
          <a:p>
            <a:endParaRPr lang="en-GB"/>
          </a:p>
        </p:txBody>
      </p:sp>
      <p:sp>
        <p:nvSpPr>
          <p:cNvPr id="5" name="Platshållare för bildnummer 4">
            <a:extLst>
              <a:ext uri="{FF2B5EF4-FFF2-40B4-BE49-F238E27FC236}">
                <a16:creationId xmlns:a16="http://schemas.microsoft.com/office/drawing/2014/main" id="{6175923B-0E77-D84C-9728-D0BEA99EA694}"/>
              </a:ext>
            </a:extLst>
          </p:cNvPr>
          <p:cNvSpPr>
            <a:spLocks noGrp="1"/>
          </p:cNvSpPr>
          <p:nvPr>
            <p:ph type="sldNum" sz="quarter" idx="12"/>
          </p:nvPr>
        </p:nvSpPr>
        <p:spPr/>
        <p:txBody>
          <a:bodyPr/>
          <a:lstStyle/>
          <a:p>
            <a:fld id="{CFBDA399-EF1E-3746-BAF2-A8E6E5C918BD}" type="slidenum">
              <a:rPr lang="en-GB" smtClean="0"/>
              <a:t>‹#›</a:t>
            </a:fld>
            <a:endParaRPr lang="en-GB"/>
          </a:p>
        </p:txBody>
      </p:sp>
    </p:spTree>
    <p:extLst>
      <p:ext uri="{BB962C8B-B14F-4D97-AF65-F5344CB8AC3E}">
        <p14:creationId xmlns:p14="http://schemas.microsoft.com/office/powerpoint/2010/main" val="4061276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73D4F54B-4533-1549-80D8-6D734D9CF720}"/>
              </a:ext>
            </a:extLst>
          </p:cNvPr>
          <p:cNvSpPr>
            <a:spLocks noGrp="1"/>
          </p:cNvSpPr>
          <p:nvPr>
            <p:ph type="dt" sz="half" idx="10"/>
          </p:nvPr>
        </p:nvSpPr>
        <p:spPr/>
        <p:txBody>
          <a:bodyPr/>
          <a:lstStyle/>
          <a:p>
            <a:fld id="{4761AE52-AC18-A149-BEFD-D2E61121FE50}" type="datetimeFigureOut">
              <a:rPr lang="en-GB" smtClean="0"/>
              <a:t>10/04/2019</a:t>
            </a:fld>
            <a:endParaRPr lang="en-GB"/>
          </a:p>
        </p:txBody>
      </p:sp>
      <p:sp>
        <p:nvSpPr>
          <p:cNvPr id="3" name="Platshållare för sidfot 2">
            <a:extLst>
              <a:ext uri="{FF2B5EF4-FFF2-40B4-BE49-F238E27FC236}">
                <a16:creationId xmlns:a16="http://schemas.microsoft.com/office/drawing/2014/main" id="{504BE450-C619-024F-98F5-32B55A517DEF}"/>
              </a:ext>
            </a:extLst>
          </p:cNvPr>
          <p:cNvSpPr>
            <a:spLocks noGrp="1"/>
          </p:cNvSpPr>
          <p:nvPr>
            <p:ph type="ftr" sz="quarter" idx="11"/>
          </p:nvPr>
        </p:nvSpPr>
        <p:spPr/>
        <p:txBody>
          <a:bodyPr/>
          <a:lstStyle/>
          <a:p>
            <a:endParaRPr lang="en-GB"/>
          </a:p>
        </p:txBody>
      </p:sp>
      <p:sp>
        <p:nvSpPr>
          <p:cNvPr id="4" name="Platshållare för bildnummer 3">
            <a:extLst>
              <a:ext uri="{FF2B5EF4-FFF2-40B4-BE49-F238E27FC236}">
                <a16:creationId xmlns:a16="http://schemas.microsoft.com/office/drawing/2014/main" id="{45878378-F69F-184A-AFC1-C9C5702AC554}"/>
              </a:ext>
            </a:extLst>
          </p:cNvPr>
          <p:cNvSpPr>
            <a:spLocks noGrp="1"/>
          </p:cNvSpPr>
          <p:nvPr>
            <p:ph type="sldNum" sz="quarter" idx="12"/>
          </p:nvPr>
        </p:nvSpPr>
        <p:spPr/>
        <p:txBody>
          <a:bodyPr/>
          <a:lstStyle/>
          <a:p>
            <a:fld id="{CFBDA399-EF1E-3746-BAF2-A8E6E5C918BD}" type="slidenum">
              <a:rPr lang="en-GB" smtClean="0"/>
              <a:t>‹#›</a:t>
            </a:fld>
            <a:endParaRPr lang="en-GB"/>
          </a:p>
        </p:txBody>
      </p:sp>
    </p:spTree>
    <p:extLst>
      <p:ext uri="{BB962C8B-B14F-4D97-AF65-F5344CB8AC3E}">
        <p14:creationId xmlns:p14="http://schemas.microsoft.com/office/powerpoint/2010/main" val="1815439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9FDF350-C279-3147-A5ED-5FAFF609285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GB"/>
          </a:p>
        </p:txBody>
      </p:sp>
      <p:sp>
        <p:nvSpPr>
          <p:cNvPr id="3" name="Platshållare för innehåll 2">
            <a:extLst>
              <a:ext uri="{FF2B5EF4-FFF2-40B4-BE49-F238E27FC236}">
                <a16:creationId xmlns:a16="http://schemas.microsoft.com/office/drawing/2014/main" id="{272C12D4-78CA-CE40-9C90-2C8799C156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sv-SE"/>
              <a:t>Redigera format för bakgrundstext
Nivå två
Nivå tre
Nivå fyra
Nivå fem</a:t>
            </a:r>
            <a:endParaRPr lang="en-GB"/>
          </a:p>
        </p:txBody>
      </p:sp>
      <p:sp>
        <p:nvSpPr>
          <p:cNvPr id="4" name="Platshållare för text 3">
            <a:extLst>
              <a:ext uri="{FF2B5EF4-FFF2-40B4-BE49-F238E27FC236}">
                <a16:creationId xmlns:a16="http://schemas.microsoft.com/office/drawing/2014/main" id="{FCEA3BA4-03F0-7B4C-A7D2-4ED3E4C82A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sv-SE"/>
              <a:t>Redigera format för bakgrundstext
Nivå två
Nivå tre
Nivå fyra
Nivå fem</a:t>
            </a:r>
            <a:endParaRPr lang="en-GB"/>
          </a:p>
        </p:txBody>
      </p:sp>
      <p:sp>
        <p:nvSpPr>
          <p:cNvPr id="5" name="Platshållare för datum 4">
            <a:extLst>
              <a:ext uri="{FF2B5EF4-FFF2-40B4-BE49-F238E27FC236}">
                <a16:creationId xmlns:a16="http://schemas.microsoft.com/office/drawing/2014/main" id="{AF87003C-5EBE-E54D-96B6-86FFBDDD6E99}"/>
              </a:ext>
            </a:extLst>
          </p:cNvPr>
          <p:cNvSpPr>
            <a:spLocks noGrp="1"/>
          </p:cNvSpPr>
          <p:nvPr>
            <p:ph type="dt" sz="half" idx="10"/>
          </p:nvPr>
        </p:nvSpPr>
        <p:spPr/>
        <p:txBody>
          <a:bodyPr/>
          <a:lstStyle/>
          <a:p>
            <a:fld id="{4761AE52-AC18-A149-BEFD-D2E61121FE50}" type="datetimeFigureOut">
              <a:rPr lang="en-GB" smtClean="0"/>
              <a:t>10/04/2019</a:t>
            </a:fld>
            <a:endParaRPr lang="en-GB"/>
          </a:p>
        </p:txBody>
      </p:sp>
      <p:sp>
        <p:nvSpPr>
          <p:cNvPr id="6" name="Platshållare för sidfot 5">
            <a:extLst>
              <a:ext uri="{FF2B5EF4-FFF2-40B4-BE49-F238E27FC236}">
                <a16:creationId xmlns:a16="http://schemas.microsoft.com/office/drawing/2014/main" id="{198E1067-FF0F-6142-ACEE-BF06592AD0E4}"/>
              </a:ext>
            </a:extLst>
          </p:cNvPr>
          <p:cNvSpPr>
            <a:spLocks noGrp="1"/>
          </p:cNvSpPr>
          <p:nvPr>
            <p:ph type="ftr" sz="quarter" idx="11"/>
          </p:nvPr>
        </p:nvSpPr>
        <p:spPr/>
        <p:txBody>
          <a:bodyPr/>
          <a:lstStyle/>
          <a:p>
            <a:endParaRPr lang="en-GB"/>
          </a:p>
        </p:txBody>
      </p:sp>
      <p:sp>
        <p:nvSpPr>
          <p:cNvPr id="7" name="Platshållare för bildnummer 6">
            <a:extLst>
              <a:ext uri="{FF2B5EF4-FFF2-40B4-BE49-F238E27FC236}">
                <a16:creationId xmlns:a16="http://schemas.microsoft.com/office/drawing/2014/main" id="{FC42EFAB-6845-564D-8A6E-558C6824B503}"/>
              </a:ext>
            </a:extLst>
          </p:cNvPr>
          <p:cNvSpPr>
            <a:spLocks noGrp="1"/>
          </p:cNvSpPr>
          <p:nvPr>
            <p:ph type="sldNum" sz="quarter" idx="12"/>
          </p:nvPr>
        </p:nvSpPr>
        <p:spPr/>
        <p:txBody>
          <a:bodyPr/>
          <a:lstStyle/>
          <a:p>
            <a:fld id="{CFBDA399-EF1E-3746-BAF2-A8E6E5C918BD}" type="slidenum">
              <a:rPr lang="en-GB" smtClean="0"/>
              <a:t>‹#›</a:t>
            </a:fld>
            <a:endParaRPr lang="en-GB"/>
          </a:p>
        </p:txBody>
      </p:sp>
    </p:spTree>
    <p:extLst>
      <p:ext uri="{BB962C8B-B14F-4D97-AF65-F5344CB8AC3E}">
        <p14:creationId xmlns:p14="http://schemas.microsoft.com/office/powerpoint/2010/main" val="2563282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1BDC2E-E4C4-9A4C-8531-48B4FDF8DF5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GB"/>
          </a:p>
        </p:txBody>
      </p:sp>
      <p:sp>
        <p:nvSpPr>
          <p:cNvPr id="3" name="Platshållare för bild 2">
            <a:extLst>
              <a:ext uri="{FF2B5EF4-FFF2-40B4-BE49-F238E27FC236}">
                <a16:creationId xmlns:a16="http://schemas.microsoft.com/office/drawing/2014/main" id="{9E6C05AA-BE01-FE4D-AE82-41044EC201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Platshållare för text 3">
            <a:extLst>
              <a:ext uri="{FF2B5EF4-FFF2-40B4-BE49-F238E27FC236}">
                <a16:creationId xmlns:a16="http://schemas.microsoft.com/office/drawing/2014/main" id="{3D784DB6-CFB1-FD49-95C7-57D3357264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sv-SE"/>
              <a:t>Redigera format för bakgrundstext
Nivå två
Nivå tre
Nivå fyra
Nivå fem</a:t>
            </a:r>
            <a:endParaRPr lang="en-GB"/>
          </a:p>
        </p:txBody>
      </p:sp>
      <p:sp>
        <p:nvSpPr>
          <p:cNvPr id="5" name="Platshållare för datum 4">
            <a:extLst>
              <a:ext uri="{FF2B5EF4-FFF2-40B4-BE49-F238E27FC236}">
                <a16:creationId xmlns:a16="http://schemas.microsoft.com/office/drawing/2014/main" id="{FAE980D8-EA7E-BF40-8EB7-D2185E05951E}"/>
              </a:ext>
            </a:extLst>
          </p:cNvPr>
          <p:cNvSpPr>
            <a:spLocks noGrp="1"/>
          </p:cNvSpPr>
          <p:nvPr>
            <p:ph type="dt" sz="half" idx="10"/>
          </p:nvPr>
        </p:nvSpPr>
        <p:spPr/>
        <p:txBody>
          <a:bodyPr/>
          <a:lstStyle/>
          <a:p>
            <a:fld id="{4761AE52-AC18-A149-BEFD-D2E61121FE50}" type="datetimeFigureOut">
              <a:rPr lang="en-GB" smtClean="0"/>
              <a:t>10/04/2019</a:t>
            </a:fld>
            <a:endParaRPr lang="en-GB"/>
          </a:p>
        </p:txBody>
      </p:sp>
      <p:sp>
        <p:nvSpPr>
          <p:cNvPr id="6" name="Platshållare för sidfot 5">
            <a:extLst>
              <a:ext uri="{FF2B5EF4-FFF2-40B4-BE49-F238E27FC236}">
                <a16:creationId xmlns:a16="http://schemas.microsoft.com/office/drawing/2014/main" id="{CEE2E502-A951-634B-905C-F301BB582965}"/>
              </a:ext>
            </a:extLst>
          </p:cNvPr>
          <p:cNvSpPr>
            <a:spLocks noGrp="1"/>
          </p:cNvSpPr>
          <p:nvPr>
            <p:ph type="ftr" sz="quarter" idx="11"/>
          </p:nvPr>
        </p:nvSpPr>
        <p:spPr/>
        <p:txBody>
          <a:bodyPr/>
          <a:lstStyle/>
          <a:p>
            <a:endParaRPr lang="en-GB"/>
          </a:p>
        </p:txBody>
      </p:sp>
      <p:sp>
        <p:nvSpPr>
          <p:cNvPr id="7" name="Platshållare för bildnummer 6">
            <a:extLst>
              <a:ext uri="{FF2B5EF4-FFF2-40B4-BE49-F238E27FC236}">
                <a16:creationId xmlns:a16="http://schemas.microsoft.com/office/drawing/2014/main" id="{B1A96F93-3EE5-494B-AEC1-87329C0CC9DB}"/>
              </a:ext>
            </a:extLst>
          </p:cNvPr>
          <p:cNvSpPr>
            <a:spLocks noGrp="1"/>
          </p:cNvSpPr>
          <p:nvPr>
            <p:ph type="sldNum" sz="quarter" idx="12"/>
          </p:nvPr>
        </p:nvSpPr>
        <p:spPr/>
        <p:txBody>
          <a:bodyPr/>
          <a:lstStyle/>
          <a:p>
            <a:fld id="{CFBDA399-EF1E-3746-BAF2-A8E6E5C918BD}" type="slidenum">
              <a:rPr lang="en-GB" smtClean="0"/>
              <a:t>‹#›</a:t>
            </a:fld>
            <a:endParaRPr lang="en-GB"/>
          </a:p>
        </p:txBody>
      </p:sp>
    </p:spTree>
    <p:extLst>
      <p:ext uri="{BB962C8B-B14F-4D97-AF65-F5344CB8AC3E}">
        <p14:creationId xmlns:p14="http://schemas.microsoft.com/office/powerpoint/2010/main" val="11045186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6CC46CDE-B3B7-FD4B-AA54-F32197755E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GB"/>
          </a:p>
        </p:txBody>
      </p:sp>
      <p:sp>
        <p:nvSpPr>
          <p:cNvPr id="3" name="Platshållare för text 2">
            <a:extLst>
              <a:ext uri="{FF2B5EF4-FFF2-40B4-BE49-F238E27FC236}">
                <a16:creationId xmlns:a16="http://schemas.microsoft.com/office/drawing/2014/main" id="{FF251D04-8B8A-4F43-A713-C6541B68A6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sv-SE"/>
              <a:t>Redigera format för bakgrundstext
Nivå två
Nivå tre
Nivå fyra
Nivå fem</a:t>
            </a:r>
            <a:endParaRPr lang="en-GB"/>
          </a:p>
        </p:txBody>
      </p:sp>
      <p:sp>
        <p:nvSpPr>
          <p:cNvPr id="4" name="Platshållare för datum 3">
            <a:extLst>
              <a:ext uri="{FF2B5EF4-FFF2-40B4-BE49-F238E27FC236}">
                <a16:creationId xmlns:a16="http://schemas.microsoft.com/office/drawing/2014/main" id="{95BFB792-2010-404A-894F-3B57BFE7C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61AE52-AC18-A149-BEFD-D2E61121FE50}" type="datetimeFigureOut">
              <a:rPr lang="en-GB" smtClean="0"/>
              <a:t>10/04/2019</a:t>
            </a:fld>
            <a:endParaRPr lang="en-GB"/>
          </a:p>
        </p:txBody>
      </p:sp>
      <p:sp>
        <p:nvSpPr>
          <p:cNvPr id="5" name="Platshållare för sidfot 4">
            <a:extLst>
              <a:ext uri="{FF2B5EF4-FFF2-40B4-BE49-F238E27FC236}">
                <a16:creationId xmlns:a16="http://schemas.microsoft.com/office/drawing/2014/main" id="{5B7A450C-9D77-E548-B640-2ADE87706F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Platshållare för bildnummer 5">
            <a:extLst>
              <a:ext uri="{FF2B5EF4-FFF2-40B4-BE49-F238E27FC236}">
                <a16:creationId xmlns:a16="http://schemas.microsoft.com/office/drawing/2014/main" id="{47FBD072-D67B-F244-9998-1B81219861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BDA399-EF1E-3746-BAF2-A8E6E5C918BD}" type="slidenum">
              <a:rPr lang="en-GB" smtClean="0"/>
              <a:t>‹#›</a:t>
            </a:fld>
            <a:endParaRPr lang="en-GB"/>
          </a:p>
        </p:txBody>
      </p:sp>
    </p:spTree>
    <p:extLst>
      <p:ext uri="{BB962C8B-B14F-4D97-AF65-F5344CB8AC3E}">
        <p14:creationId xmlns:p14="http://schemas.microsoft.com/office/powerpoint/2010/main" val="3149345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10.sv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hyperlink" Target="mailto:sllinnovation@sll.se" TargetMode="External"/><Relationship Id="rId7" Type="http://schemas.openxmlformats.org/officeDocument/2006/relationships/image" Target="../media/image12.jpg"/><Relationship Id="rId12" Type="http://schemas.openxmlformats.org/officeDocument/2006/relationships/image" Target="../media/image17.png"/><Relationship Id="rId2" Type="http://schemas.openxmlformats.org/officeDocument/2006/relationships/hyperlink" Target="mailto:Innovationsplatsen.Karolinska@sll.se" TargetMode="External"/><Relationship Id="rId1" Type="http://schemas.openxmlformats.org/officeDocument/2006/relationships/slideLayout" Target="../slideLayouts/slideLayout7.xml"/><Relationship Id="rId6" Type="http://schemas.openxmlformats.org/officeDocument/2006/relationships/image" Target="../media/image11.jpg"/><Relationship Id="rId11" Type="http://schemas.openxmlformats.org/officeDocument/2006/relationships/image" Target="../media/image16.gif"/><Relationship Id="rId5" Type="http://schemas.openxmlformats.org/officeDocument/2006/relationships/hyperlink" Target="mailto:info@innovationskane.com" TargetMode="External"/><Relationship Id="rId10" Type="http://schemas.openxmlformats.org/officeDocument/2006/relationships/image" Target="../media/image15.jpg"/><Relationship Id="rId4" Type="http://schemas.openxmlformats.org/officeDocument/2006/relationships/hyperlink" Target="mailto:innovationsplattformen@vgregion.se" TargetMode="External"/><Relationship Id="rId9"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Bildobjekt 20">
            <a:extLst>
              <a:ext uri="{FF2B5EF4-FFF2-40B4-BE49-F238E27FC236}">
                <a16:creationId xmlns:a16="http://schemas.microsoft.com/office/drawing/2014/main" id="{E8DBE5B2-9D07-47C9-AB4B-20F505896C89}"/>
              </a:ext>
            </a:extLst>
          </p:cNvPr>
          <p:cNvPicPr>
            <a:picLocks noChangeAspect="1"/>
          </p:cNvPicPr>
          <p:nvPr/>
        </p:nvPicPr>
        <p:blipFill>
          <a:blip r:embed="rId2"/>
          <a:stretch>
            <a:fillRect/>
          </a:stretch>
        </p:blipFill>
        <p:spPr>
          <a:xfrm>
            <a:off x="131383" y="59035"/>
            <a:ext cx="789922" cy="1270744"/>
          </a:xfrm>
          <a:prstGeom prst="rect">
            <a:avLst/>
          </a:prstGeom>
        </p:spPr>
      </p:pic>
      <p:cxnSp>
        <p:nvCxnSpPr>
          <p:cNvPr id="56" name="Rak 55">
            <a:extLst>
              <a:ext uri="{FF2B5EF4-FFF2-40B4-BE49-F238E27FC236}">
                <a16:creationId xmlns:a16="http://schemas.microsoft.com/office/drawing/2014/main" id="{6F1209DE-27D9-B046-9F38-85A7C47E558E}"/>
              </a:ext>
            </a:extLst>
          </p:cNvPr>
          <p:cNvCxnSpPr/>
          <p:nvPr/>
        </p:nvCxnSpPr>
        <p:spPr>
          <a:xfrm>
            <a:off x="0" y="1321724"/>
            <a:ext cx="12337774" cy="0"/>
          </a:xfrm>
          <a:prstGeom prst="line">
            <a:avLst/>
          </a:prstGeom>
          <a:ln w="31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0" name="Rektangel 39">
            <a:extLst>
              <a:ext uri="{FF2B5EF4-FFF2-40B4-BE49-F238E27FC236}">
                <a16:creationId xmlns:a16="http://schemas.microsoft.com/office/drawing/2014/main" id="{823DB8A8-BB9A-CF44-B1F5-F9B08E465C20}"/>
              </a:ext>
            </a:extLst>
          </p:cNvPr>
          <p:cNvSpPr/>
          <p:nvPr/>
        </p:nvSpPr>
        <p:spPr>
          <a:xfrm>
            <a:off x="6615249" y="1329779"/>
            <a:ext cx="2776451" cy="55362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ktangel 30">
            <a:extLst>
              <a:ext uri="{FF2B5EF4-FFF2-40B4-BE49-F238E27FC236}">
                <a16:creationId xmlns:a16="http://schemas.microsoft.com/office/drawing/2014/main" id="{A20C824E-991B-2C4D-A5DE-3E94FF499186}"/>
              </a:ext>
            </a:extLst>
          </p:cNvPr>
          <p:cNvSpPr/>
          <p:nvPr/>
        </p:nvSpPr>
        <p:spPr>
          <a:xfrm>
            <a:off x="0" y="1321724"/>
            <a:ext cx="2776451" cy="55362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olvhörning 9">
            <a:extLst>
              <a:ext uri="{FF2B5EF4-FFF2-40B4-BE49-F238E27FC236}">
                <a16:creationId xmlns:a16="http://schemas.microsoft.com/office/drawing/2014/main" id="{91C63768-279B-AF4B-8A0D-5C4CD082CF7B}"/>
              </a:ext>
            </a:extLst>
          </p:cNvPr>
          <p:cNvSpPr/>
          <p:nvPr/>
        </p:nvSpPr>
        <p:spPr>
          <a:xfrm>
            <a:off x="4500000" y="1771164"/>
            <a:ext cx="360000" cy="360000"/>
          </a:xfrm>
          <a:prstGeom prst="dodecagon">
            <a:avLst/>
          </a:prstGeom>
          <a:solidFill>
            <a:srgbClr val="AD2945"/>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GB" sz="1100" dirty="0">
                <a:latin typeface="Arial" panose="020B0604020202020204" pitchFamily="34" charset="0"/>
                <a:cs typeface="Arial" panose="020B0604020202020204" pitchFamily="34" charset="0"/>
              </a:rPr>
              <a:t>A</a:t>
            </a:r>
          </a:p>
        </p:txBody>
      </p:sp>
      <p:sp>
        <p:nvSpPr>
          <p:cNvPr id="11" name="Tolvhörning 10">
            <a:extLst>
              <a:ext uri="{FF2B5EF4-FFF2-40B4-BE49-F238E27FC236}">
                <a16:creationId xmlns:a16="http://schemas.microsoft.com/office/drawing/2014/main" id="{F562A7B3-302A-CD47-B6A6-F1557475FB6D}"/>
              </a:ext>
            </a:extLst>
          </p:cNvPr>
          <p:cNvSpPr/>
          <p:nvPr/>
        </p:nvSpPr>
        <p:spPr>
          <a:xfrm>
            <a:off x="4500000" y="4290391"/>
            <a:ext cx="360000" cy="360000"/>
          </a:xfrm>
          <a:prstGeom prst="dodecagon">
            <a:avLst/>
          </a:prstGeom>
          <a:solidFill>
            <a:srgbClr val="AD2945"/>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GB" sz="1100" dirty="0">
                <a:latin typeface="Arial" panose="020B0604020202020204" pitchFamily="34" charset="0"/>
                <a:cs typeface="Arial" panose="020B0604020202020204" pitchFamily="34" charset="0"/>
              </a:rPr>
              <a:t>C</a:t>
            </a:r>
          </a:p>
        </p:txBody>
      </p:sp>
      <p:sp>
        <p:nvSpPr>
          <p:cNvPr id="12" name="Tolvhörning 11">
            <a:extLst>
              <a:ext uri="{FF2B5EF4-FFF2-40B4-BE49-F238E27FC236}">
                <a16:creationId xmlns:a16="http://schemas.microsoft.com/office/drawing/2014/main" id="{6DC282A4-0C3E-B843-B8BF-D8504FC53E1D}"/>
              </a:ext>
            </a:extLst>
          </p:cNvPr>
          <p:cNvSpPr/>
          <p:nvPr/>
        </p:nvSpPr>
        <p:spPr>
          <a:xfrm>
            <a:off x="4500000" y="5427954"/>
            <a:ext cx="360000" cy="360000"/>
          </a:xfrm>
          <a:prstGeom prst="dodecagon">
            <a:avLst/>
          </a:prstGeom>
          <a:solidFill>
            <a:srgbClr val="AD2945"/>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GB" sz="1100" dirty="0">
                <a:latin typeface="Arial" panose="020B0604020202020204" pitchFamily="34" charset="0"/>
                <a:cs typeface="Arial" panose="020B0604020202020204" pitchFamily="34" charset="0"/>
              </a:rPr>
              <a:t>D</a:t>
            </a:r>
          </a:p>
        </p:txBody>
      </p:sp>
      <p:sp>
        <p:nvSpPr>
          <p:cNvPr id="13" name="Tolvhörning 12">
            <a:extLst>
              <a:ext uri="{FF2B5EF4-FFF2-40B4-BE49-F238E27FC236}">
                <a16:creationId xmlns:a16="http://schemas.microsoft.com/office/drawing/2014/main" id="{51F38177-AC8C-5B49-99D8-AE25B1BAEAD6}"/>
              </a:ext>
            </a:extLst>
          </p:cNvPr>
          <p:cNvSpPr/>
          <p:nvPr/>
        </p:nvSpPr>
        <p:spPr>
          <a:xfrm>
            <a:off x="4500000" y="2930243"/>
            <a:ext cx="360000" cy="360000"/>
          </a:xfrm>
          <a:prstGeom prst="dodecagon">
            <a:avLst/>
          </a:prstGeom>
          <a:solidFill>
            <a:srgbClr val="AD2945"/>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GB" sz="1100" dirty="0">
                <a:latin typeface="Arial" panose="020B0604020202020204" pitchFamily="34" charset="0"/>
                <a:cs typeface="Arial" panose="020B0604020202020204" pitchFamily="34" charset="0"/>
              </a:rPr>
              <a:t>B</a:t>
            </a:r>
          </a:p>
        </p:txBody>
      </p:sp>
      <p:sp>
        <p:nvSpPr>
          <p:cNvPr id="17" name="textruta 16">
            <a:extLst>
              <a:ext uri="{FF2B5EF4-FFF2-40B4-BE49-F238E27FC236}">
                <a16:creationId xmlns:a16="http://schemas.microsoft.com/office/drawing/2014/main" id="{5E62FC5C-3B94-214F-BA7F-4A756A6D272E}"/>
              </a:ext>
            </a:extLst>
          </p:cNvPr>
          <p:cNvSpPr txBox="1"/>
          <p:nvPr/>
        </p:nvSpPr>
        <p:spPr>
          <a:xfrm>
            <a:off x="6876000" y="1736617"/>
            <a:ext cx="2161136" cy="430887"/>
          </a:xfrm>
          <a:prstGeom prst="rect">
            <a:avLst/>
          </a:prstGeom>
          <a:solidFill>
            <a:srgbClr val="BF415F"/>
          </a:solidFill>
          <a:ln>
            <a:solidFill>
              <a:srgbClr val="AD2945"/>
            </a:solidFill>
          </a:ln>
          <a:effectLst>
            <a:outerShdw blurRad="50800" dist="38100" dir="2700000" algn="tl" rotWithShape="0">
              <a:prstClr val="black">
                <a:alpha val="40000"/>
              </a:prstClr>
            </a:outerShdw>
            <a:softEdge rad="12700"/>
          </a:effectLst>
        </p:spPr>
        <p:txBody>
          <a:bodyPr wrap="square" rtlCol="0" anchor="ctr" anchorCtr="0">
            <a:spAutoFit/>
          </a:bodyPr>
          <a:lstStyle/>
          <a:p>
            <a:pPr algn="ctr"/>
            <a:r>
              <a:rPr lang="en-GB" sz="1100" b="1" dirty="0">
                <a:solidFill>
                  <a:schemeClr val="bg1"/>
                </a:solidFill>
                <a:latin typeface="Arial" panose="020B0604020202020204" pitchFamily="34" charset="0"/>
                <a:cs typeface="Arial" panose="020B0604020202020204" pitchFamily="34" charset="0"/>
              </a:rPr>
              <a:t>INDEPENDENT DEVELOPMENT </a:t>
            </a:r>
          </a:p>
        </p:txBody>
      </p:sp>
      <p:sp>
        <p:nvSpPr>
          <p:cNvPr id="18" name="textruta 17">
            <a:extLst>
              <a:ext uri="{FF2B5EF4-FFF2-40B4-BE49-F238E27FC236}">
                <a16:creationId xmlns:a16="http://schemas.microsoft.com/office/drawing/2014/main" id="{7D2EC8B7-8265-8243-AC4E-646C669BD0CA}"/>
              </a:ext>
            </a:extLst>
          </p:cNvPr>
          <p:cNvSpPr txBox="1"/>
          <p:nvPr/>
        </p:nvSpPr>
        <p:spPr>
          <a:xfrm>
            <a:off x="6876000" y="4336907"/>
            <a:ext cx="2161136" cy="430887"/>
          </a:xfrm>
          <a:prstGeom prst="rect">
            <a:avLst/>
          </a:prstGeom>
          <a:solidFill>
            <a:srgbClr val="BF415F"/>
          </a:solidFill>
          <a:ln>
            <a:solidFill>
              <a:srgbClr val="AD2945"/>
            </a:solidFill>
          </a:ln>
          <a:effectLst>
            <a:outerShdw blurRad="50800" dist="38100" dir="2700000" algn="tl" rotWithShape="0">
              <a:prstClr val="black">
                <a:alpha val="40000"/>
              </a:prstClr>
            </a:outerShdw>
            <a:softEdge rad="12700"/>
          </a:effectLst>
        </p:spPr>
        <p:txBody>
          <a:bodyPr wrap="square" rtlCol="0" anchor="ctr" anchorCtr="0">
            <a:spAutoFit/>
          </a:bodyPr>
          <a:lstStyle/>
          <a:p>
            <a:pPr algn="ctr"/>
            <a:r>
              <a:rPr lang="en-GB" sz="1100" b="1" dirty="0">
                <a:solidFill>
                  <a:schemeClr val="bg1"/>
                </a:solidFill>
                <a:latin typeface="Arial" panose="020B0604020202020204" pitchFamily="34" charset="0"/>
                <a:cs typeface="Arial" panose="020B0604020202020204" pitchFamily="34" charset="0"/>
              </a:rPr>
              <a:t>CO-DEVELOPMENT</a:t>
            </a:r>
          </a:p>
          <a:p>
            <a:pPr algn="ctr"/>
            <a:r>
              <a:rPr lang="en-GB" sz="1100" dirty="0">
                <a:solidFill>
                  <a:schemeClr val="bg1"/>
                </a:solidFill>
                <a:latin typeface="Arial" panose="020B0604020202020204" pitchFamily="34" charset="0"/>
                <a:cs typeface="Arial" panose="020B0604020202020204" pitchFamily="34" charset="0"/>
              </a:rPr>
              <a:t>Client-supplier relationship</a:t>
            </a:r>
          </a:p>
        </p:txBody>
      </p:sp>
      <p:sp>
        <p:nvSpPr>
          <p:cNvPr id="19" name="textruta 18">
            <a:extLst>
              <a:ext uri="{FF2B5EF4-FFF2-40B4-BE49-F238E27FC236}">
                <a16:creationId xmlns:a16="http://schemas.microsoft.com/office/drawing/2014/main" id="{C6EEF605-4BDE-B844-AF4B-BBE3620E11BE}"/>
              </a:ext>
            </a:extLst>
          </p:cNvPr>
          <p:cNvSpPr txBox="1"/>
          <p:nvPr/>
        </p:nvSpPr>
        <p:spPr>
          <a:xfrm>
            <a:off x="6875999" y="2843386"/>
            <a:ext cx="2161137" cy="600164"/>
          </a:xfrm>
          <a:prstGeom prst="rect">
            <a:avLst/>
          </a:prstGeom>
          <a:solidFill>
            <a:srgbClr val="BF415F"/>
          </a:solidFill>
          <a:ln>
            <a:solidFill>
              <a:srgbClr val="AD2945"/>
            </a:solidFill>
          </a:ln>
          <a:effectLst>
            <a:outerShdw blurRad="50800" dist="38100" dir="2700000" algn="tl" rotWithShape="0">
              <a:prstClr val="black">
                <a:alpha val="40000"/>
              </a:prstClr>
            </a:outerShdw>
            <a:softEdge rad="12700"/>
          </a:effectLst>
        </p:spPr>
        <p:txBody>
          <a:bodyPr wrap="square" rtlCol="0" anchor="ctr" anchorCtr="0">
            <a:spAutoFit/>
          </a:bodyPr>
          <a:lstStyle/>
          <a:p>
            <a:pPr algn="ctr"/>
            <a:r>
              <a:rPr lang="en-GB" sz="1100" b="1" dirty="0">
                <a:solidFill>
                  <a:schemeClr val="bg1"/>
                </a:solidFill>
                <a:latin typeface="Arial" panose="020B0604020202020204" pitchFamily="34" charset="0"/>
                <a:cs typeface="Arial" panose="020B0604020202020204" pitchFamily="34" charset="0"/>
              </a:rPr>
              <a:t>R&amp;D-COLLABORATION</a:t>
            </a:r>
          </a:p>
          <a:p>
            <a:pPr algn="ctr"/>
            <a:r>
              <a:rPr lang="en" sz="1100" dirty="0">
                <a:solidFill>
                  <a:schemeClr val="bg1"/>
                </a:solidFill>
                <a:latin typeface="Arial" panose="020B0604020202020204" pitchFamily="34" charset="0"/>
                <a:cs typeface="Arial" panose="020B0604020202020204" pitchFamily="34" charset="0"/>
              </a:rPr>
              <a:t>Proof of Concept/ knowledge/insight</a:t>
            </a:r>
            <a:endParaRPr lang="en-GB" sz="1100" dirty="0">
              <a:solidFill>
                <a:schemeClr val="bg1"/>
              </a:solidFill>
              <a:latin typeface="Arial" panose="020B0604020202020204" pitchFamily="34" charset="0"/>
              <a:cs typeface="Arial" panose="020B0604020202020204" pitchFamily="34" charset="0"/>
            </a:endParaRPr>
          </a:p>
        </p:txBody>
      </p:sp>
      <p:sp>
        <p:nvSpPr>
          <p:cNvPr id="20" name="textruta 19">
            <a:extLst>
              <a:ext uri="{FF2B5EF4-FFF2-40B4-BE49-F238E27FC236}">
                <a16:creationId xmlns:a16="http://schemas.microsoft.com/office/drawing/2014/main" id="{FC5F63C6-4D6F-9043-BE08-0FAB3F91E1A4}"/>
              </a:ext>
            </a:extLst>
          </p:cNvPr>
          <p:cNvSpPr txBox="1"/>
          <p:nvPr/>
        </p:nvSpPr>
        <p:spPr>
          <a:xfrm>
            <a:off x="6876000" y="5520115"/>
            <a:ext cx="2161136" cy="261610"/>
          </a:xfrm>
          <a:prstGeom prst="rect">
            <a:avLst/>
          </a:prstGeom>
          <a:solidFill>
            <a:srgbClr val="BF415F"/>
          </a:solidFill>
          <a:ln>
            <a:solidFill>
              <a:srgbClr val="AD2945"/>
            </a:solidFill>
          </a:ln>
          <a:effectLst>
            <a:outerShdw blurRad="50800" dist="38100" dir="2700000" algn="tl" rotWithShape="0">
              <a:prstClr val="black">
                <a:alpha val="40000"/>
              </a:prstClr>
            </a:outerShdw>
            <a:softEdge rad="12700"/>
          </a:effectLst>
        </p:spPr>
        <p:txBody>
          <a:bodyPr wrap="square" rtlCol="0" anchor="ctr" anchorCtr="0">
            <a:spAutoFit/>
          </a:bodyPr>
          <a:lstStyle/>
          <a:p>
            <a:pPr algn="ctr"/>
            <a:r>
              <a:rPr lang="en-GB" sz="1100" b="1" dirty="0">
                <a:solidFill>
                  <a:schemeClr val="bg1"/>
                </a:solidFill>
                <a:latin typeface="Arial" panose="020B0604020202020204" pitchFamily="34" charset="0"/>
                <a:cs typeface="Arial" panose="020B0604020202020204" pitchFamily="34" charset="0"/>
              </a:rPr>
              <a:t>PURCHASE</a:t>
            </a:r>
          </a:p>
        </p:txBody>
      </p:sp>
      <p:pic>
        <p:nvPicPr>
          <p:cNvPr id="24" name="Bild 23" descr="Pil: svag böj">
            <a:extLst>
              <a:ext uri="{FF2B5EF4-FFF2-40B4-BE49-F238E27FC236}">
                <a16:creationId xmlns:a16="http://schemas.microsoft.com/office/drawing/2014/main" id="{4434BF72-9CBE-F345-8F45-F397B14DBD8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3889463">
            <a:off x="537852" y="1067555"/>
            <a:ext cx="914400" cy="914400"/>
          </a:xfrm>
          <a:prstGeom prst="rect">
            <a:avLst/>
          </a:prstGeom>
          <a:effectLst>
            <a:outerShdw blurRad="50800" dist="38100" algn="l" rotWithShape="0">
              <a:prstClr val="black">
                <a:alpha val="40000"/>
              </a:prstClr>
            </a:outerShdw>
          </a:effectLst>
        </p:spPr>
      </p:pic>
      <p:sp>
        <p:nvSpPr>
          <p:cNvPr id="25" name="Rektangel 24">
            <a:extLst>
              <a:ext uri="{FF2B5EF4-FFF2-40B4-BE49-F238E27FC236}">
                <a16:creationId xmlns:a16="http://schemas.microsoft.com/office/drawing/2014/main" id="{DF8A6FA6-7A9E-B34E-B385-87AA3A00A36F}"/>
              </a:ext>
            </a:extLst>
          </p:cNvPr>
          <p:cNvSpPr/>
          <p:nvPr/>
        </p:nvSpPr>
        <p:spPr>
          <a:xfrm>
            <a:off x="216000" y="2137561"/>
            <a:ext cx="1826557" cy="207556"/>
          </a:xfrm>
          <a:prstGeom prst="rect">
            <a:avLst/>
          </a:prstGeom>
          <a:solidFill>
            <a:srgbClr val="BF415F"/>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b="1" dirty="0">
                <a:latin typeface="Arial" panose="020B0604020202020204" pitchFamily="34" charset="0"/>
                <a:cs typeface="Arial" panose="020B0604020202020204" pitchFamily="34" charset="0"/>
              </a:rPr>
              <a:t>1. Expected benefit/value</a:t>
            </a:r>
          </a:p>
        </p:txBody>
      </p:sp>
      <p:sp>
        <p:nvSpPr>
          <p:cNvPr id="26" name="Rektangel 25">
            <a:extLst>
              <a:ext uri="{FF2B5EF4-FFF2-40B4-BE49-F238E27FC236}">
                <a16:creationId xmlns:a16="http://schemas.microsoft.com/office/drawing/2014/main" id="{D24E6992-3D48-DF40-A970-BDFBFE02CB96}"/>
              </a:ext>
            </a:extLst>
          </p:cNvPr>
          <p:cNvSpPr/>
          <p:nvPr/>
        </p:nvSpPr>
        <p:spPr>
          <a:xfrm>
            <a:off x="216000" y="2345121"/>
            <a:ext cx="2160000" cy="553998"/>
          </a:xfrm>
          <a:prstGeom prst="rect">
            <a:avLst/>
          </a:prstGeom>
        </p:spPr>
        <p:txBody>
          <a:bodyPr wrap="square">
            <a:spAutoFit/>
          </a:bodyPr>
          <a:lstStyle/>
          <a:p>
            <a:pPr marL="171450" indent="-171450">
              <a:buFont typeface="Wingdings" pitchFamily="2" charset="2"/>
              <a:buChar char="q"/>
            </a:pPr>
            <a:r>
              <a:rPr lang="en-GB" sz="1000" dirty="0">
                <a:latin typeface="Georgia" panose="02040502050405020303" pitchFamily="18" charset="0"/>
                <a:cs typeface="Arial" panose="020B0604020202020204" pitchFamily="34" charset="0"/>
              </a:rPr>
              <a:t>Better clinical outcomes?</a:t>
            </a:r>
          </a:p>
          <a:p>
            <a:pPr marL="171450" indent="-171450">
              <a:buFont typeface="Wingdings" pitchFamily="2" charset="2"/>
              <a:buChar char="q"/>
            </a:pPr>
            <a:r>
              <a:rPr lang="en-GB" sz="1000" dirty="0">
                <a:latin typeface="Georgia" panose="02040502050405020303" pitchFamily="18" charset="0"/>
                <a:cs typeface="Arial" panose="020B0604020202020204" pitchFamily="34" charset="0"/>
              </a:rPr>
              <a:t>Better utilisation of resources?</a:t>
            </a:r>
          </a:p>
          <a:p>
            <a:pPr marL="171450" indent="-171450">
              <a:buFont typeface="Wingdings" pitchFamily="2" charset="2"/>
              <a:buChar char="q"/>
            </a:pPr>
            <a:r>
              <a:rPr lang="en-GB" sz="1000" dirty="0">
                <a:latin typeface="Georgia" panose="02040502050405020303" pitchFamily="18" charset="0"/>
                <a:cs typeface="Arial" panose="020B0604020202020204" pitchFamily="34" charset="0"/>
              </a:rPr>
              <a:t>Better patient experience?</a:t>
            </a:r>
          </a:p>
        </p:txBody>
      </p:sp>
      <p:sp>
        <p:nvSpPr>
          <p:cNvPr id="27" name="Rektangel 26">
            <a:extLst>
              <a:ext uri="{FF2B5EF4-FFF2-40B4-BE49-F238E27FC236}">
                <a16:creationId xmlns:a16="http://schemas.microsoft.com/office/drawing/2014/main" id="{C42D79D8-10C0-9B4B-9C44-B36B49F73DC6}"/>
              </a:ext>
            </a:extLst>
          </p:cNvPr>
          <p:cNvSpPr/>
          <p:nvPr/>
        </p:nvSpPr>
        <p:spPr>
          <a:xfrm>
            <a:off x="216000" y="3077609"/>
            <a:ext cx="1826556" cy="182520"/>
          </a:xfrm>
          <a:prstGeom prst="rect">
            <a:avLst/>
          </a:prstGeom>
          <a:solidFill>
            <a:srgbClr val="BF415F"/>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b="1" dirty="0">
                <a:latin typeface="Arial" panose="020B0604020202020204" pitchFamily="34" charset="0"/>
                <a:cs typeface="Arial" panose="020B0604020202020204" pitchFamily="34" charset="0"/>
              </a:rPr>
              <a:t>2. Wider context</a:t>
            </a:r>
          </a:p>
        </p:txBody>
      </p:sp>
      <p:sp>
        <p:nvSpPr>
          <p:cNvPr id="28" name="Rektangel 27">
            <a:extLst>
              <a:ext uri="{FF2B5EF4-FFF2-40B4-BE49-F238E27FC236}">
                <a16:creationId xmlns:a16="http://schemas.microsoft.com/office/drawing/2014/main" id="{B0A92B84-AE78-C44B-8FB2-3DDDFB7D4DBF}"/>
              </a:ext>
            </a:extLst>
          </p:cNvPr>
          <p:cNvSpPr/>
          <p:nvPr/>
        </p:nvSpPr>
        <p:spPr>
          <a:xfrm>
            <a:off x="215999" y="4648854"/>
            <a:ext cx="1826557" cy="202220"/>
          </a:xfrm>
          <a:prstGeom prst="rect">
            <a:avLst/>
          </a:prstGeom>
          <a:solidFill>
            <a:srgbClr val="BF415F"/>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000" b="1" dirty="0">
                <a:latin typeface="Arial" panose="020B0604020202020204" pitchFamily="34" charset="0"/>
                <a:cs typeface="Arial" panose="020B0604020202020204" pitchFamily="34" charset="0"/>
              </a:rPr>
              <a:t>3. Stakeholders</a:t>
            </a:r>
          </a:p>
        </p:txBody>
      </p:sp>
      <p:sp>
        <p:nvSpPr>
          <p:cNvPr id="29" name="Rektangel 28">
            <a:extLst>
              <a:ext uri="{FF2B5EF4-FFF2-40B4-BE49-F238E27FC236}">
                <a16:creationId xmlns:a16="http://schemas.microsoft.com/office/drawing/2014/main" id="{D96902F3-2F11-D845-B703-D1B87BE404D8}"/>
              </a:ext>
            </a:extLst>
          </p:cNvPr>
          <p:cNvSpPr/>
          <p:nvPr/>
        </p:nvSpPr>
        <p:spPr>
          <a:xfrm>
            <a:off x="216000" y="4861899"/>
            <a:ext cx="2160000" cy="861774"/>
          </a:xfrm>
          <a:prstGeom prst="rect">
            <a:avLst/>
          </a:prstGeom>
        </p:spPr>
        <p:txBody>
          <a:bodyPr wrap="square">
            <a:spAutoFit/>
          </a:bodyPr>
          <a:lstStyle/>
          <a:p>
            <a:pPr marL="171450" indent="-171450">
              <a:buFont typeface="Wingdings" pitchFamily="2" charset="2"/>
              <a:buChar char="q"/>
            </a:pPr>
            <a:r>
              <a:rPr lang="en-GB" sz="1000" dirty="0">
                <a:latin typeface="Georgia" panose="02040502050405020303" pitchFamily="18" charset="0"/>
                <a:cs typeface="Arial" panose="020B0604020202020204" pitchFamily="34" charset="0"/>
              </a:rPr>
              <a:t>Who owns the need?</a:t>
            </a:r>
          </a:p>
          <a:p>
            <a:pPr marL="171450" indent="-171450">
              <a:buFont typeface="Wingdings" pitchFamily="2" charset="2"/>
              <a:buChar char="q"/>
            </a:pPr>
            <a:r>
              <a:rPr lang="en" sz="1000" dirty="0">
                <a:latin typeface="Georgia" panose="02040502050405020303" pitchFamily="18" charset="0"/>
                <a:cs typeface="Arial" panose="020B0604020202020204" pitchFamily="34" charset="0"/>
              </a:rPr>
              <a:t>Who is/are the end user/s?</a:t>
            </a:r>
          </a:p>
          <a:p>
            <a:pPr marL="171450" indent="-171450">
              <a:buFont typeface="Wingdings" pitchFamily="2" charset="2"/>
              <a:buChar char="q"/>
            </a:pPr>
            <a:r>
              <a:rPr lang="en" sz="1000" dirty="0">
                <a:latin typeface="Georgia" panose="02040502050405020303" pitchFamily="18" charset="0"/>
                <a:cs typeface="Arial" panose="020B0604020202020204" pitchFamily="34" charset="0"/>
              </a:rPr>
              <a:t>Who is to administrate the solution?</a:t>
            </a:r>
          </a:p>
          <a:p>
            <a:pPr marL="171450" indent="-171450">
              <a:buFont typeface="Wingdings" pitchFamily="2" charset="2"/>
              <a:buChar char="q"/>
            </a:pPr>
            <a:r>
              <a:rPr lang="en" sz="1000" dirty="0">
                <a:latin typeface="Georgia" panose="02040502050405020303" pitchFamily="18" charset="0"/>
                <a:cs typeface="Arial" panose="020B0604020202020204" pitchFamily="34" charset="0"/>
              </a:rPr>
              <a:t>Is there a national interest?</a:t>
            </a:r>
            <a:endParaRPr lang="en-GB" sz="1000" dirty="0">
              <a:latin typeface="Georgia" panose="02040502050405020303" pitchFamily="18" charset="0"/>
              <a:cs typeface="Arial" panose="020B0604020202020204" pitchFamily="34" charset="0"/>
            </a:endParaRPr>
          </a:p>
        </p:txBody>
      </p:sp>
      <p:sp>
        <p:nvSpPr>
          <p:cNvPr id="30" name="Rektangel 29">
            <a:extLst>
              <a:ext uri="{FF2B5EF4-FFF2-40B4-BE49-F238E27FC236}">
                <a16:creationId xmlns:a16="http://schemas.microsoft.com/office/drawing/2014/main" id="{513B1E30-EAC7-7A4F-B3BD-993C70A5B90E}"/>
              </a:ext>
            </a:extLst>
          </p:cNvPr>
          <p:cNvSpPr/>
          <p:nvPr/>
        </p:nvSpPr>
        <p:spPr>
          <a:xfrm>
            <a:off x="216000" y="3290206"/>
            <a:ext cx="2160000" cy="1323439"/>
          </a:xfrm>
          <a:prstGeom prst="rect">
            <a:avLst/>
          </a:prstGeom>
        </p:spPr>
        <p:txBody>
          <a:bodyPr wrap="square">
            <a:spAutoFit/>
          </a:bodyPr>
          <a:lstStyle/>
          <a:p>
            <a:pPr marL="171450" indent="-171450">
              <a:buFont typeface="Wingdings" pitchFamily="2" charset="2"/>
              <a:buChar char="q"/>
            </a:pPr>
            <a:r>
              <a:rPr lang="en" sz="1000" dirty="0">
                <a:latin typeface="Georgia" panose="02040502050405020303" pitchFamily="18" charset="0"/>
                <a:cs typeface="Arial" panose="020B0604020202020204" pitchFamily="34" charset="0"/>
              </a:rPr>
              <a:t>What is already on the market?</a:t>
            </a:r>
          </a:p>
          <a:p>
            <a:pPr marL="171450" indent="-171450">
              <a:buFont typeface="Wingdings" pitchFamily="2" charset="2"/>
              <a:buChar char="q"/>
            </a:pPr>
            <a:r>
              <a:rPr lang="en-GB" sz="1000" dirty="0">
                <a:latin typeface="Georgia" panose="02040502050405020303" pitchFamily="18" charset="0"/>
                <a:cs typeface="Arial" panose="020B0604020202020204" pitchFamily="34" charset="0"/>
              </a:rPr>
              <a:t>Is there scientific evidence?</a:t>
            </a:r>
          </a:p>
          <a:p>
            <a:pPr marL="171450" indent="-171450">
              <a:buFont typeface="Wingdings" pitchFamily="2" charset="2"/>
              <a:buChar char="q"/>
            </a:pPr>
            <a:r>
              <a:rPr lang="en" sz="1000" dirty="0">
                <a:latin typeface="Georgia" panose="02040502050405020303" pitchFamily="18" charset="0"/>
                <a:cs typeface="Arial" panose="020B0604020202020204" pitchFamily="34" charset="0"/>
              </a:rPr>
              <a:t>What are other regions, countries doing?</a:t>
            </a:r>
          </a:p>
          <a:p>
            <a:pPr marL="171450" indent="-171450">
              <a:buFont typeface="Wingdings" pitchFamily="2" charset="2"/>
              <a:buChar char="q"/>
            </a:pPr>
            <a:r>
              <a:rPr lang="en" sz="1000" dirty="0">
                <a:latin typeface="Georgia" panose="02040502050405020303" pitchFamily="18" charset="0"/>
                <a:cs typeface="Arial" panose="020B0604020202020204" pitchFamily="34" charset="0"/>
              </a:rPr>
              <a:t>Are test beds/infrastructures available?</a:t>
            </a:r>
          </a:p>
          <a:p>
            <a:pPr marL="171450" indent="-171450">
              <a:buFont typeface="Wingdings" pitchFamily="2" charset="2"/>
              <a:buChar char="q"/>
            </a:pPr>
            <a:r>
              <a:rPr lang="en" sz="1000" dirty="0">
                <a:latin typeface="Georgia" panose="02040502050405020303" pitchFamily="18" charset="0"/>
                <a:cs typeface="Arial" panose="020B0604020202020204" pitchFamily="34" charset="0"/>
              </a:rPr>
              <a:t>Is there anything similar within other sectors?</a:t>
            </a:r>
            <a:endParaRPr lang="en-GB" sz="1000" dirty="0">
              <a:latin typeface="Georgia" panose="02040502050405020303" pitchFamily="18" charset="0"/>
              <a:cs typeface="Arial" panose="020B0604020202020204" pitchFamily="34" charset="0"/>
            </a:endParaRPr>
          </a:p>
        </p:txBody>
      </p:sp>
      <p:sp>
        <p:nvSpPr>
          <p:cNvPr id="32" name="textruta 31">
            <a:extLst>
              <a:ext uri="{FF2B5EF4-FFF2-40B4-BE49-F238E27FC236}">
                <a16:creationId xmlns:a16="http://schemas.microsoft.com/office/drawing/2014/main" id="{F1C07085-1AA5-C74A-AF61-12A3A9A29C37}"/>
              </a:ext>
            </a:extLst>
          </p:cNvPr>
          <p:cNvSpPr txBox="1"/>
          <p:nvPr/>
        </p:nvSpPr>
        <p:spPr>
          <a:xfrm>
            <a:off x="197973" y="5978442"/>
            <a:ext cx="2287532" cy="646331"/>
          </a:xfrm>
          <a:prstGeom prst="rect">
            <a:avLst/>
          </a:prstGeom>
          <a:noFill/>
        </p:spPr>
        <p:txBody>
          <a:bodyPr wrap="square" rtlCol="0">
            <a:spAutoFit/>
          </a:bodyPr>
          <a:lstStyle/>
          <a:p>
            <a:pPr algn="ctr"/>
            <a:r>
              <a:rPr lang="en" b="1" dirty="0">
                <a:solidFill>
                  <a:schemeClr val="tx2"/>
                </a:solidFill>
                <a:latin typeface="Arial" panose="020B0604020202020204" pitchFamily="34" charset="0"/>
                <a:cs typeface="Arial" panose="020B0604020202020204" pitchFamily="34" charset="0"/>
              </a:rPr>
              <a:t>Needs and wider context analysis</a:t>
            </a:r>
            <a:endParaRPr lang="en-GB" b="1" dirty="0">
              <a:solidFill>
                <a:schemeClr val="tx2"/>
              </a:solidFill>
              <a:latin typeface="Arial" panose="020B0604020202020204" pitchFamily="34" charset="0"/>
              <a:cs typeface="Arial" panose="020B0604020202020204" pitchFamily="34" charset="0"/>
            </a:endParaRPr>
          </a:p>
        </p:txBody>
      </p:sp>
      <p:sp>
        <p:nvSpPr>
          <p:cNvPr id="33" name="textruta 32">
            <a:extLst>
              <a:ext uri="{FF2B5EF4-FFF2-40B4-BE49-F238E27FC236}">
                <a16:creationId xmlns:a16="http://schemas.microsoft.com/office/drawing/2014/main" id="{50B1E93B-68E3-B840-B85A-4B1602488306}"/>
              </a:ext>
            </a:extLst>
          </p:cNvPr>
          <p:cNvSpPr txBox="1"/>
          <p:nvPr/>
        </p:nvSpPr>
        <p:spPr>
          <a:xfrm>
            <a:off x="3347214" y="3415012"/>
            <a:ext cx="1174912" cy="646331"/>
          </a:xfrm>
          <a:prstGeom prst="rect">
            <a:avLst/>
          </a:prstGeom>
          <a:solidFill>
            <a:srgbClr val="AD2945"/>
          </a:solidFill>
          <a:ln>
            <a:solidFill>
              <a:srgbClr val="AD2945"/>
            </a:solidFill>
          </a:ln>
          <a:effectLst>
            <a:outerShdw blurRad="50800" dist="38100" algn="l" rotWithShape="0">
              <a:prstClr val="black">
                <a:alpha val="40000"/>
              </a:prstClr>
            </a:outerShdw>
            <a:softEdge rad="12700"/>
          </a:effectLst>
        </p:spPr>
        <p:txBody>
          <a:bodyPr wrap="square" rtlCol="0" anchor="ctr" anchorCtr="0">
            <a:spAutoFit/>
          </a:bodyPr>
          <a:lstStyle/>
          <a:p>
            <a:pPr algn="ctr"/>
            <a:r>
              <a:rPr lang="sv-SE" b="1" dirty="0" err="1">
                <a:solidFill>
                  <a:schemeClr val="bg1"/>
                </a:solidFill>
                <a:latin typeface="Arial" panose="020B0604020202020204" pitchFamily="34" charset="0"/>
                <a:cs typeface="Arial" panose="020B0604020202020204" pitchFamily="34" charset="0"/>
              </a:rPr>
              <a:t>Choose</a:t>
            </a:r>
            <a:r>
              <a:rPr lang="sv-SE" b="1" dirty="0">
                <a:solidFill>
                  <a:schemeClr val="bg1"/>
                </a:solidFill>
                <a:latin typeface="Arial" panose="020B0604020202020204" pitchFamily="34" charset="0"/>
                <a:cs typeface="Arial" panose="020B0604020202020204" pitchFamily="34" charset="0"/>
              </a:rPr>
              <a:t> a </a:t>
            </a:r>
            <a:r>
              <a:rPr lang="sv-SE" b="1" dirty="0" err="1">
                <a:solidFill>
                  <a:schemeClr val="bg1"/>
                </a:solidFill>
                <a:latin typeface="Arial" panose="020B0604020202020204" pitchFamily="34" charset="0"/>
                <a:cs typeface="Arial" panose="020B0604020202020204" pitchFamily="34" charset="0"/>
              </a:rPr>
              <a:t>path</a:t>
            </a:r>
            <a:r>
              <a:rPr lang="sv-SE" b="1" dirty="0">
                <a:solidFill>
                  <a:schemeClr val="bg1"/>
                </a:solidFill>
                <a:latin typeface="Arial" panose="020B0604020202020204" pitchFamily="34" charset="0"/>
                <a:cs typeface="Arial" panose="020B0604020202020204" pitchFamily="34" charset="0"/>
              </a:rPr>
              <a:t>!</a:t>
            </a:r>
          </a:p>
        </p:txBody>
      </p:sp>
      <p:pic>
        <p:nvPicPr>
          <p:cNvPr id="36" name="Bild 35" descr="Pil: rak">
            <a:extLst>
              <a:ext uri="{FF2B5EF4-FFF2-40B4-BE49-F238E27FC236}">
                <a16:creationId xmlns:a16="http://schemas.microsoft.com/office/drawing/2014/main" id="{820633D1-2EB6-554B-8B62-BFCCAA03404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2289659" y="3194940"/>
            <a:ext cx="1103074" cy="1103074"/>
          </a:xfrm>
          <a:prstGeom prst="rect">
            <a:avLst/>
          </a:prstGeom>
          <a:effectLst>
            <a:outerShdw blurRad="50800" dist="38100" algn="l" rotWithShape="0">
              <a:prstClr val="black">
                <a:alpha val="40000"/>
              </a:prstClr>
            </a:outerShdw>
          </a:effectLst>
        </p:spPr>
      </p:pic>
      <p:sp>
        <p:nvSpPr>
          <p:cNvPr id="39" name="textruta 38">
            <a:extLst>
              <a:ext uri="{FF2B5EF4-FFF2-40B4-BE49-F238E27FC236}">
                <a16:creationId xmlns:a16="http://schemas.microsoft.com/office/drawing/2014/main" id="{CA9A14F8-30EF-FE4F-9FB5-A356B5834426}"/>
              </a:ext>
            </a:extLst>
          </p:cNvPr>
          <p:cNvSpPr txBox="1"/>
          <p:nvPr/>
        </p:nvSpPr>
        <p:spPr>
          <a:xfrm>
            <a:off x="3640761" y="6003216"/>
            <a:ext cx="2287532" cy="646331"/>
          </a:xfrm>
          <a:prstGeom prst="rect">
            <a:avLst/>
          </a:prstGeom>
          <a:noFill/>
        </p:spPr>
        <p:txBody>
          <a:bodyPr wrap="square" rtlCol="0">
            <a:spAutoFit/>
          </a:bodyPr>
          <a:lstStyle/>
          <a:p>
            <a:pPr algn="ctr"/>
            <a:r>
              <a:rPr lang="en" b="1" dirty="0">
                <a:solidFill>
                  <a:schemeClr val="tx2"/>
                </a:solidFill>
                <a:latin typeface="Arial" panose="020B0604020202020204" pitchFamily="34" charset="0"/>
                <a:cs typeface="Arial" panose="020B0604020202020204" pitchFamily="34" charset="0"/>
              </a:rPr>
              <a:t>Planning and choice of path</a:t>
            </a:r>
            <a:endParaRPr lang="en-GB" b="1" dirty="0">
              <a:solidFill>
                <a:schemeClr val="tx2"/>
              </a:solidFill>
              <a:latin typeface="Arial" panose="020B0604020202020204" pitchFamily="34" charset="0"/>
              <a:cs typeface="Arial" panose="020B0604020202020204" pitchFamily="34" charset="0"/>
            </a:endParaRPr>
          </a:p>
        </p:txBody>
      </p:sp>
      <p:sp>
        <p:nvSpPr>
          <p:cNvPr id="41" name="textruta 40">
            <a:extLst>
              <a:ext uri="{FF2B5EF4-FFF2-40B4-BE49-F238E27FC236}">
                <a16:creationId xmlns:a16="http://schemas.microsoft.com/office/drawing/2014/main" id="{B17ECB39-7A4C-6049-BF66-0EAEB7DBA4BA}"/>
              </a:ext>
            </a:extLst>
          </p:cNvPr>
          <p:cNvSpPr txBox="1"/>
          <p:nvPr/>
        </p:nvSpPr>
        <p:spPr>
          <a:xfrm>
            <a:off x="6850925" y="5999325"/>
            <a:ext cx="2287532" cy="646331"/>
          </a:xfrm>
          <a:prstGeom prst="rect">
            <a:avLst/>
          </a:prstGeom>
          <a:noFill/>
        </p:spPr>
        <p:txBody>
          <a:bodyPr wrap="square" rtlCol="0">
            <a:spAutoFit/>
          </a:bodyPr>
          <a:lstStyle/>
          <a:p>
            <a:pPr algn="ctr"/>
            <a:r>
              <a:rPr lang="en-GB" b="1" dirty="0">
                <a:solidFill>
                  <a:schemeClr val="tx2"/>
                </a:solidFill>
                <a:latin typeface="Arial" panose="020B0604020202020204" pitchFamily="34" charset="0"/>
                <a:cs typeface="Arial" panose="020B0604020202020204" pitchFamily="34" charset="0"/>
              </a:rPr>
              <a:t>Project </a:t>
            </a:r>
          </a:p>
          <a:p>
            <a:pPr algn="ctr"/>
            <a:r>
              <a:rPr lang="en-GB" b="1" dirty="0">
                <a:solidFill>
                  <a:schemeClr val="tx2"/>
                </a:solidFill>
                <a:latin typeface="Arial" panose="020B0604020202020204" pitchFamily="34" charset="0"/>
                <a:cs typeface="Arial" panose="020B0604020202020204" pitchFamily="34" charset="0"/>
              </a:rPr>
              <a:t>realisation</a:t>
            </a:r>
          </a:p>
        </p:txBody>
      </p:sp>
      <p:sp>
        <p:nvSpPr>
          <p:cNvPr id="42" name="textruta 41">
            <a:extLst>
              <a:ext uri="{FF2B5EF4-FFF2-40B4-BE49-F238E27FC236}">
                <a16:creationId xmlns:a16="http://schemas.microsoft.com/office/drawing/2014/main" id="{206D6379-6710-484F-A31E-3BAC3DADE4E6}"/>
              </a:ext>
            </a:extLst>
          </p:cNvPr>
          <p:cNvSpPr txBox="1"/>
          <p:nvPr/>
        </p:nvSpPr>
        <p:spPr>
          <a:xfrm>
            <a:off x="10299471" y="5953881"/>
            <a:ext cx="1111847" cy="369332"/>
          </a:xfrm>
          <a:prstGeom prst="rect">
            <a:avLst/>
          </a:prstGeom>
          <a:noFill/>
        </p:spPr>
        <p:txBody>
          <a:bodyPr wrap="square" rtlCol="0">
            <a:spAutoFit/>
          </a:bodyPr>
          <a:lstStyle/>
          <a:p>
            <a:r>
              <a:rPr lang="en-GB" b="1" dirty="0">
                <a:solidFill>
                  <a:schemeClr val="tx2"/>
                </a:solidFill>
                <a:latin typeface="Arial" panose="020B0604020202020204" pitchFamily="34" charset="0"/>
                <a:cs typeface="Arial" panose="020B0604020202020204" pitchFamily="34" charset="0"/>
              </a:rPr>
              <a:t>Results</a:t>
            </a:r>
          </a:p>
        </p:txBody>
      </p:sp>
      <p:sp>
        <p:nvSpPr>
          <p:cNvPr id="43" name="textruta 42">
            <a:extLst>
              <a:ext uri="{FF2B5EF4-FFF2-40B4-BE49-F238E27FC236}">
                <a16:creationId xmlns:a16="http://schemas.microsoft.com/office/drawing/2014/main" id="{CE628265-E215-A841-B5C0-ACF177F8030F}"/>
              </a:ext>
            </a:extLst>
          </p:cNvPr>
          <p:cNvSpPr txBox="1"/>
          <p:nvPr/>
        </p:nvSpPr>
        <p:spPr>
          <a:xfrm>
            <a:off x="2485506" y="-19112"/>
            <a:ext cx="7622308" cy="892552"/>
          </a:xfrm>
          <a:prstGeom prst="rect">
            <a:avLst/>
          </a:prstGeom>
          <a:solidFill>
            <a:schemeClr val="accent3">
              <a:lumMod val="75000"/>
            </a:schemeClr>
          </a:solidFill>
          <a:ln>
            <a:noFill/>
          </a:ln>
          <a:effectLst>
            <a:outerShdw blurRad="50800" dist="38100" algn="l" rotWithShape="0">
              <a:prstClr val="black">
                <a:alpha val="40000"/>
              </a:prstClr>
            </a:outerShdw>
            <a:softEdge rad="12700"/>
          </a:effectLst>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en-GB" sz="2800" b="1" dirty="0">
                <a:latin typeface="Georgia" panose="02040502050405020303" pitchFamily="18" charset="0"/>
              </a:rPr>
              <a:t>THE GAME PLAN</a:t>
            </a:r>
          </a:p>
          <a:p>
            <a:pPr algn="ctr"/>
            <a:r>
              <a:rPr lang="en" sz="1200" b="1" dirty="0">
                <a:latin typeface="Arial" panose="020B0604020202020204" pitchFamily="34" charset="0"/>
                <a:cs typeface="Arial" panose="020B0604020202020204" pitchFamily="34" charset="0"/>
              </a:rPr>
              <a:t>For publicly initiated development and national dissemination of ideas and solutions with commercial potential within public healthcare in collaboration</a:t>
            </a:r>
            <a:endParaRPr lang="en-GB" sz="500" b="1" dirty="0">
              <a:latin typeface="Arial" panose="020B0604020202020204" pitchFamily="34" charset="0"/>
              <a:cs typeface="Arial" panose="020B0604020202020204" pitchFamily="34" charset="0"/>
            </a:endParaRPr>
          </a:p>
        </p:txBody>
      </p:sp>
      <p:sp>
        <p:nvSpPr>
          <p:cNvPr id="7" name="textruta 6">
            <a:extLst>
              <a:ext uri="{FF2B5EF4-FFF2-40B4-BE49-F238E27FC236}">
                <a16:creationId xmlns:a16="http://schemas.microsoft.com/office/drawing/2014/main" id="{230CF205-F6A8-5F42-93D6-104D4DE07F03}"/>
              </a:ext>
            </a:extLst>
          </p:cNvPr>
          <p:cNvSpPr txBox="1"/>
          <p:nvPr/>
        </p:nvSpPr>
        <p:spPr>
          <a:xfrm>
            <a:off x="5256000" y="4265368"/>
            <a:ext cx="1080406" cy="461665"/>
          </a:xfrm>
          <a:prstGeom prst="rect">
            <a:avLst/>
          </a:prstGeom>
          <a:effectLst>
            <a:outerShdw blurRad="50800" dist="38100" algn="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dirty="0">
                <a:latin typeface="Georgia" panose="02040502050405020303" pitchFamily="18" charset="0"/>
              </a:rPr>
              <a:t>Competitive</a:t>
            </a:r>
          </a:p>
          <a:p>
            <a:r>
              <a:rPr lang="en-GB" sz="1200" dirty="0">
                <a:latin typeface="Georgia" panose="02040502050405020303" pitchFamily="18" charset="0"/>
              </a:rPr>
              <a:t>tendering</a:t>
            </a:r>
          </a:p>
        </p:txBody>
      </p:sp>
      <p:sp>
        <p:nvSpPr>
          <p:cNvPr id="44" name="textruta 43">
            <a:extLst>
              <a:ext uri="{FF2B5EF4-FFF2-40B4-BE49-F238E27FC236}">
                <a16:creationId xmlns:a16="http://schemas.microsoft.com/office/drawing/2014/main" id="{F6251A17-ED07-E64B-97C8-493FADAF8E30}"/>
              </a:ext>
            </a:extLst>
          </p:cNvPr>
          <p:cNvSpPr txBox="1"/>
          <p:nvPr/>
        </p:nvSpPr>
        <p:spPr>
          <a:xfrm>
            <a:off x="5256000" y="5376994"/>
            <a:ext cx="1080406" cy="461665"/>
          </a:xfrm>
          <a:prstGeom prst="rect">
            <a:avLst/>
          </a:prstGeom>
          <a:effectLst>
            <a:outerShdw blurRad="50800" dist="38100" algn="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dirty="0">
                <a:latin typeface="Georgia" panose="02040502050405020303" pitchFamily="18" charset="0"/>
              </a:rPr>
              <a:t>Competitive</a:t>
            </a:r>
          </a:p>
          <a:p>
            <a:r>
              <a:rPr lang="en-GB" sz="1200" dirty="0">
                <a:latin typeface="Georgia" panose="02040502050405020303" pitchFamily="18" charset="0"/>
              </a:rPr>
              <a:t>tendering</a:t>
            </a:r>
          </a:p>
        </p:txBody>
      </p:sp>
      <p:sp>
        <p:nvSpPr>
          <p:cNvPr id="45" name="textruta 44">
            <a:extLst>
              <a:ext uri="{FF2B5EF4-FFF2-40B4-BE49-F238E27FC236}">
                <a16:creationId xmlns:a16="http://schemas.microsoft.com/office/drawing/2014/main" id="{9D99BB89-E9D0-8B45-8674-312F63352E76}"/>
              </a:ext>
            </a:extLst>
          </p:cNvPr>
          <p:cNvSpPr txBox="1"/>
          <p:nvPr/>
        </p:nvSpPr>
        <p:spPr>
          <a:xfrm>
            <a:off x="5272030" y="2775538"/>
            <a:ext cx="1071079" cy="646331"/>
          </a:xfrm>
          <a:prstGeom prst="rect">
            <a:avLst/>
          </a:prstGeom>
          <a:solidFill>
            <a:schemeClr val="bg1"/>
          </a:solidFill>
          <a:ln>
            <a:solidFill>
              <a:schemeClr val="bg2">
                <a:lumMod val="90000"/>
              </a:schemeClr>
            </a:solidFill>
            <a:prstDash val="dash"/>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r>
              <a:rPr lang="en-GB" sz="1200" dirty="0">
                <a:solidFill>
                  <a:schemeClr val="bg2">
                    <a:lumMod val="50000"/>
                  </a:schemeClr>
                </a:solidFill>
                <a:latin typeface="Georgia" panose="02040502050405020303" pitchFamily="18" charset="0"/>
              </a:rPr>
              <a:t>Optional: competitive tendering</a:t>
            </a:r>
          </a:p>
        </p:txBody>
      </p:sp>
      <p:cxnSp>
        <p:nvCxnSpPr>
          <p:cNvPr id="37" name="Rak pil 36">
            <a:extLst>
              <a:ext uri="{FF2B5EF4-FFF2-40B4-BE49-F238E27FC236}">
                <a16:creationId xmlns:a16="http://schemas.microsoft.com/office/drawing/2014/main" id="{A01D40BE-2F4F-C44A-98D8-7AC09C056314}"/>
              </a:ext>
            </a:extLst>
          </p:cNvPr>
          <p:cNvCxnSpPr/>
          <p:nvPr/>
        </p:nvCxnSpPr>
        <p:spPr>
          <a:xfrm>
            <a:off x="4871141" y="4483431"/>
            <a:ext cx="381294" cy="0"/>
          </a:xfrm>
          <a:prstGeom prst="straightConnector1">
            <a:avLst/>
          </a:prstGeom>
          <a:ln w="28575">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6" name="Rak pil 45">
            <a:extLst>
              <a:ext uri="{FF2B5EF4-FFF2-40B4-BE49-F238E27FC236}">
                <a16:creationId xmlns:a16="http://schemas.microsoft.com/office/drawing/2014/main" id="{6DC7F956-1685-F740-B450-77293D5B93C8}"/>
              </a:ext>
            </a:extLst>
          </p:cNvPr>
          <p:cNvCxnSpPr/>
          <p:nvPr/>
        </p:nvCxnSpPr>
        <p:spPr>
          <a:xfrm>
            <a:off x="4871141" y="5607826"/>
            <a:ext cx="381294" cy="0"/>
          </a:xfrm>
          <a:prstGeom prst="straightConnector1">
            <a:avLst/>
          </a:prstGeom>
          <a:ln w="28575">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48" name="Bild 47" descr="Pil: rak">
            <a:extLst>
              <a:ext uri="{FF2B5EF4-FFF2-40B4-BE49-F238E27FC236}">
                <a16:creationId xmlns:a16="http://schemas.microsoft.com/office/drawing/2014/main" id="{79C304EB-5DA1-294E-BAA1-F8674854871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8992780" y="1447276"/>
            <a:ext cx="1103074" cy="1103074"/>
          </a:xfrm>
          <a:prstGeom prst="rect">
            <a:avLst/>
          </a:prstGeom>
          <a:effectLst>
            <a:outerShdw blurRad="50800" dist="38100" algn="l" rotWithShape="0">
              <a:prstClr val="black">
                <a:alpha val="40000"/>
              </a:prstClr>
            </a:outerShdw>
          </a:effectLst>
        </p:spPr>
      </p:pic>
      <p:cxnSp>
        <p:nvCxnSpPr>
          <p:cNvPr id="49" name="Rak pil 48">
            <a:extLst>
              <a:ext uri="{FF2B5EF4-FFF2-40B4-BE49-F238E27FC236}">
                <a16:creationId xmlns:a16="http://schemas.microsoft.com/office/drawing/2014/main" id="{5F58A4BF-8485-BD45-BA15-AA564ED10739}"/>
              </a:ext>
            </a:extLst>
          </p:cNvPr>
          <p:cNvCxnSpPr>
            <a:cxnSpLocks/>
          </p:cNvCxnSpPr>
          <p:nvPr/>
        </p:nvCxnSpPr>
        <p:spPr>
          <a:xfrm>
            <a:off x="6363615" y="4496200"/>
            <a:ext cx="498771" cy="0"/>
          </a:xfrm>
          <a:prstGeom prst="straightConnector1">
            <a:avLst/>
          </a:prstGeom>
          <a:ln w="28575">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3" name="Rak pil 52">
            <a:extLst>
              <a:ext uri="{FF2B5EF4-FFF2-40B4-BE49-F238E27FC236}">
                <a16:creationId xmlns:a16="http://schemas.microsoft.com/office/drawing/2014/main" id="{E32E0E9B-A966-4F49-81E9-F4597002DA79}"/>
              </a:ext>
            </a:extLst>
          </p:cNvPr>
          <p:cNvCxnSpPr>
            <a:cxnSpLocks/>
          </p:cNvCxnSpPr>
          <p:nvPr/>
        </p:nvCxnSpPr>
        <p:spPr>
          <a:xfrm>
            <a:off x="6363614" y="5619810"/>
            <a:ext cx="498771" cy="0"/>
          </a:xfrm>
          <a:prstGeom prst="straightConnector1">
            <a:avLst/>
          </a:prstGeom>
          <a:ln w="28575">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pic>
        <p:nvPicPr>
          <p:cNvPr id="50" name="Bild 49" descr="Pil: rak">
            <a:extLst>
              <a:ext uri="{FF2B5EF4-FFF2-40B4-BE49-F238E27FC236}">
                <a16:creationId xmlns:a16="http://schemas.microsoft.com/office/drawing/2014/main" id="{FA929EB0-9AAE-48E3-97FB-EF52450471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8992780" y="3985518"/>
            <a:ext cx="1103074" cy="1103074"/>
          </a:xfrm>
          <a:prstGeom prst="rect">
            <a:avLst/>
          </a:prstGeom>
          <a:effectLst>
            <a:outerShdw blurRad="50800" dist="38100" algn="l" rotWithShape="0">
              <a:prstClr val="black">
                <a:alpha val="40000"/>
              </a:prstClr>
            </a:outerShdw>
          </a:effectLst>
        </p:spPr>
      </p:pic>
      <p:pic>
        <p:nvPicPr>
          <p:cNvPr id="51" name="Bild 50" descr="Pil: rak">
            <a:extLst>
              <a:ext uri="{FF2B5EF4-FFF2-40B4-BE49-F238E27FC236}">
                <a16:creationId xmlns:a16="http://schemas.microsoft.com/office/drawing/2014/main" id="{CFFEF5C8-4B4F-4AAD-B8FF-17B8E96F526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rot="10800000">
            <a:off x="8992780" y="5120216"/>
            <a:ext cx="1103074" cy="1103074"/>
          </a:xfrm>
          <a:prstGeom prst="rect">
            <a:avLst/>
          </a:prstGeom>
          <a:effectLst>
            <a:outerShdw blurRad="50800" dist="38100" algn="l" rotWithShape="0">
              <a:prstClr val="black">
                <a:alpha val="40000"/>
              </a:prstClr>
            </a:outerShdw>
          </a:effectLst>
        </p:spPr>
      </p:pic>
      <p:cxnSp>
        <p:nvCxnSpPr>
          <p:cNvPr id="55" name="Rak pil 54">
            <a:extLst>
              <a:ext uri="{FF2B5EF4-FFF2-40B4-BE49-F238E27FC236}">
                <a16:creationId xmlns:a16="http://schemas.microsoft.com/office/drawing/2014/main" id="{59B3E150-3D85-E142-A6C0-9EEC30BB7974}"/>
              </a:ext>
            </a:extLst>
          </p:cNvPr>
          <p:cNvCxnSpPr/>
          <p:nvPr/>
        </p:nvCxnSpPr>
        <p:spPr>
          <a:xfrm>
            <a:off x="4871141" y="3134539"/>
            <a:ext cx="381294" cy="0"/>
          </a:xfrm>
          <a:prstGeom prst="straightConnector1">
            <a:avLst/>
          </a:prstGeom>
          <a:ln w="28575">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8" name="Rak pil 57">
            <a:extLst>
              <a:ext uri="{FF2B5EF4-FFF2-40B4-BE49-F238E27FC236}">
                <a16:creationId xmlns:a16="http://schemas.microsoft.com/office/drawing/2014/main" id="{5DA44E06-511F-104B-9ABE-02717C16202A}"/>
              </a:ext>
            </a:extLst>
          </p:cNvPr>
          <p:cNvCxnSpPr>
            <a:cxnSpLocks/>
          </p:cNvCxnSpPr>
          <p:nvPr/>
        </p:nvCxnSpPr>
        <p:spPr>
          <a:xfrm>
            <a:off x="6352154" y="3116276"/>
            <a:ext cx="498771" cy="0"/>
          </a:xfrm>
          <a:prstGeom prst="straightConnector1">
            <a:avLst/>
          </a:prstGeom>
          <a:ln w="28575">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Rak pil 7">
            <a:extLst>
              <a:ext uri="{FF2B5EF4-FFF2-40B4-BE49-F238E27FC236}">
                <a16:creationId xmlns:a16="http://schemas.microsoft.com/office/drawing/2014/main" id="{566439DE-9BC2-5845-A8F4-474E42EABD96}"/>
              </a:ext>
            </a:extLst>
          </p:cNvPr>
          <p:cNvCxnSpPr>
            <a:cxnSpLocks/>
          </p:cNvCxnSpPr>
          <p:nvPr/>
        </p:nvCxnSpPr>
        <p:spPr>
          <a:xfrm flipV="1">
            <a:off x="4873648" y="1960418"/>
            <a:ext cx="2016000" cy="0"/>
          </a:xfrm>
          <a:prstGeom prst="straightConnector1">
            <a:avLst/>
          </a:prstGeom>
          <a:ln w="28575">
            <a:solidFill>
              <a:schemeClr val="tx1">
                <a:lumMod val="50000"/>
                <a:lumOff val="50000"/>
              </a:schemeClr>
            </a:solidFill>
            <a:tailEnd type="triangle"/>
          </a:ln>
        </p:spPr>
        <p:style>
          <a:lnRef idx="1">
            <a:schemeClr val="dk1"/>
          </a:lnRef>
          <a:fillRef idx="0">
            <a:schemeClr val="dk1"/>
          </a:fillRef>
          <a:effectRef idx="0">
            <a:schemeClr val="dk1"/>
          </a:effectRef>
          <a:fontRef idx="minor">
            <a:schemeClr val="tx1"/>
          </a:fontRef>
        </p:style>
      </p:cxnSp>
      <p:pic>
        <p:nvPicPr>
          <p:cNvPr id="14" name="Bild 13" descr="Pil: U-sväng">
            <a:extLst>
              <a:ext uri="{FF2B5EF4-FFF2-40B4-BE49-F238E27FC236}">
                <a16:creationId xmlns:a16="http://schemas.microsoft.com/office/drawing/2014/main" id="{C20E9A41-F06E-3343-8CCB-0B430010E3F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10800000" flipH="1">
            <a:off x="7872772" y="3254147"/>
            <a:ext cx="1004947" cy="914400"/>
          </a:xfrm>
          <a:prstGeom prst="rect">
            <a:avLst/>
          </a:prstGeom>
        </p:spPr>
      </p:pic>
      <p:sp>
        <p:nvSpPr>
          <p:cNvPr id="9" name="textruta 8">
            <a:extLst>
              <a:ext uri="{FF2B5EF4-FFF2-40B4-BE49-F238E27FC236}">
                <a16:creationId xmlns:a16="http://schemas.microsoft.com/office/drawing/2014/main" id="{2D607AF8-990D-2546-AA8C-603F2DD7C4A9}"/>
              </a:ext>
            </a:extLst>
          </p:cNvPr>
          <p:cNvSpPr txBox="1"/>
          <p:nvPr/>
        </p:nvSpPr>
        <p:spPr>
          <a:xfrm>
            <a:off x="2826631" y="2522812"/>
            <a:ext cx="1566095" cy="612934"/>
          </a:xfrm>
          <a:prstGeom prst="wedgeRoundRectCallout">
            <a:avLst>
              <a:gd name="adj1" fmla="val -4687"/>
              <a:gd name="adj2" fmla="val 109395"/>
              <a:gd name="adj3" fmla="val 16667"/>
            </a:avLst>
          </a:prstGeom>
          <a:ln>
            <a:solidFill>
              <a:schemeClr val="bg1">
                <a:lumMod val="75000"/>
              </a:schemeClr>
            </a:solidFill>
          </a:ln>
          <a:effectLst>
            <a:outerShdw blurRad="50800" dist="38100" algn="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nchor="ctr" anchorCtr="0">
            <a:spAutoFit/>
          </a:bodyPr>
          <a:lstStyle/>
          <a:p>
            <a:pPr lvl="1"/>
            <a:r>
              <a:rPr lang="en" sz="1000" i="1" dirty="0">
                <a:solidFill>
                  <a:schemeClr val="tx1"/>
                </a:solidFill>
                <a:latin typeface="Georgia" panose="02040502050405020303" pitchFamily="18" charset="0"/>
              </a:rPr>
              <a:t>Use the checklists on the next page!</a:t>
            </a:r>
            <a:endParaRPr lang="en-GB" sz="800" i="1" dirty="0">
              <a:solidFill>
                <a:schemeClr val="tx1"/>
              </a:solidFill>
              <a:latin typeface="Georgia" panose="02040502050405020303" pitchFamily="18" charset="0"/>
            </a:endParaRPr>
          </a:p>
        </p:txBody>
      </p:sp>
      <p:pic>
        <p:nvPicPr>
          <p:cNvPr id="38" name="Bild 37" descr="Checklista">
            <a:extLst>
              <a:ext uri="{FF2B5EF4-FFF2-40B4-BE49-F238E27FC236}">
                <a16:creationId xmlns:a16="http://schemas.microsoft.com/office/drawing/2014/main" id="{3141C002-0737-914E-AD9A-E0E52858CC5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2854843" y="2545882"/>
            <a:ext cx="563535" cy="563535"/>
          </a:xfrm>
          <a:prstGeom prst="rect">
            <a:avLst/>
          </a:prstGeom>
        </p:spPr>
      </p:pic>
      <p:pic>
        <p:nvPicPr>
          <p:cNvPr id="52" name="Bild 51" descr="Pil: U-sväng">
            <a:extLst>
              <a:ext uri="{FF2B5EF4-FFF2-40B4-BE49-F238E27FC236}">
                <a16:creationId xmlns:a16="http://schemas.microsoft.com/office/drawing/2014/main" id="{8ADD8411-D91F-4E97-91A6-2353B8F8F61C}"/>
              </a:ext>
            </a:extLst>
          </p:cNvPr>
          <p:cNvPicPr>
            <a:picLocks noChangeAspect="1"/>
          </p:cNvPicPr>
          <p:nvPr/>
        </p:nvPicPr>
        <p:blipFill>
          <a:blip r:embed="rId7">
            <a:extLst>
              <a:ext uri="{96DAC541-7B7A-43D3-8B79-37D633B846F1}">
                <asvg:svgBlip xmlns:asvg="http://schemas.microsoft.com/office/drawing/2016/SVG/main" r:embed="rId11"/>
              </a:ext>
            </a:extLst>
          </a:blip>
          <a:stretch>
            <a:fillRect/>
          </a:stretch>
        </p:blipFill>
        <p:spPr>
          <a:xfrm rot="10800000" flipH="1">
            <a:off x="7850645" y="1947916"/>
            <a:ext cx="1004947" cy="914400"/>
          </a:xfrm>
          <a:prstGeom prst="rect">
            <a:avLst/>
          </a:prstGeom>
        </p:spPr>
      </p:pic>
      <p:sp>
        <p:nvSpPr>
          <p:cNvPr id="54" name="textruta 53">
            <a:extLst>
              <a:ext uri="{FF2B5EF4-FFF2-40B4-BE49-F238E27FC236}">
                <a16:creationId xmlns:a16="http://schemas.microsoft.com/office/drawing/2014/main" id="{A444D5DB-A35A-458A-B29C-0ED4C2D9397A}"/>
              </a:ext>
            </a:extLst>
          </p:cNvPr>
          <p:cNvSpPr txBox="1"/>
          <p:nvPr/>
        </p:nvSpPr>
        <p:spPr>
          <a:xfrm>
            <a:off x="10074762" y="3427525"/>
            <a:ext cx="1694468" cy="338554"/>
          </a:xfrm>
          <a:prstGeom prst="rect">
            <a:avLst/>
          </a:prstGeom>
          <a:solidFill>
            <a:srgbClr val="AD2945"/>
          </a:solidFill>
          <a:ln>
            <a:solidFill>
              <a:srgbClr val="AD2945"/>
            </a:solidFill>
          </a:ln>
          <a:effectLst>
            <a:outerShdw blurRad="50800" dist="38100" algn="l" rotWithShape="0">
              <a:prstClr val="black">
                <a:alpha val="40000"/>
              </a:prstClr>
            </a:outerShdw>
            <a:softEdge rad="12700"/>
          </a:effectLst>
        </p:spPr>
        <p:txBody>
          <a:bodyPr wrap="square" rtlCol="0" anchor="ctr" anchorCtr="0">
            <a:spAutoFit/>
          </a:bodyPr>
          <a:lstStyle/>
          <a:p>
            <a:pPr algn="ctr"/>
            <a:r>
              <a:rPr lang="en-GB" sz="1600" b="1" dirty="0">
                <a:solidFill>
                  <a:schemeClr val="bg1"/>
                </a:solidFill>
                <a:latin typeface="Arial" panose="020B0604020202020204" pitchFamily="34" charset="0"/>
                <a:cs typeface="Arial" panose="020B0604020202020204" pitchFamily="34" charset="0"/>
              </a:rPr>
              <a:t>Benefit/Value</a:t>
            </a:r>
          </a:p>
        </p:txBody>
      </p:sp>
      <p:sp>
        <p:nvSpPr>
          <p:cNvPr id="57" name="textruta 56">
            <a:extLst>
              <a:ext uri="{FF2B5EF4-FFF2-40B4-BE49-F238E27FC236}">
                <a16:creationId xmlns:a16="http://schemas.microsoft.com/office/drawing/2014/main" id="{295AC4B6-D9E5-499C-8BF7-D4831F8CE730}"/>
              </a:ext>
            </a:extLst>
          </p:cNvPr>
          <p:cNvSpPr txBox="1"/>
          <p:nvPr/>
        </p:nvSpPr>
        <p:spPr>
          <a:xfrm>
            <a:off x="9693757" y="2879742"/>
            <a:ext cx="2238475" cy="400110"/>
          </a:xfrm>
          <a:prstGeom prst="rect">
            <a:avLst/>
          </a:prstGeom>
          <a:solidFill>
            <a:srgbClr val="AD2945"/>
          </a:solidFill>
          <a:ln>
            <a:solidFill>
              <a:srgbClr val="AD2945"/>
            </a:solidFill>
          </a:ln>
          <a:effectLst>
            <a:outerShdw blurRad="50800" dist="38100" algn="l" rotWithShape="0">
              <a:prstClr val="black">
                <a:alpha val="40000"/>
              </a:prstClr>
            </a:outerShdw>
            <a:softEdge rad="12700"/>
          </a:effectLst>
        </p:spPr>
        <p:txBody>
          <a:bodyPr wrap="square" rtlCol="0" anchor="ctr" anchorCtr="0">
            <a:spAutoFit/>
          </a:bodyPr>
          <a:lstStyle/>
          <a:p>
            <a:pPr algn="ctr"/>
            <a:r>
              <a:rPr lang="en-GB" sz="2000" b="1" dirty="0">
                <a:solidFill>
                  <a:schemeClr val="bg1"/>
                </a:solidFill>
                <a:latin typeface="Arial" panose="020B0604020202020204" pitchFamily="34" charset="0"/>
                <a:cs typeface="Arial" panose="020B0604020202020204" pitchFamily="34" charset="0"/>
              </a:rPr>
              <a:t>Implementation</a:t>
            </a:r>
          </a:p>
        </p:txBody>
      </p:sp>
      <p:sp>
        <p:nvSpPr>
          <p:cNvPr id="60" name="textruta 59">
            <a:extLst>
              <a:ext uri="{FF2B5EF4-FFF2-40B4-BE49-F238E27FC236}">
                <a16:creationId xmlns:a16="http://schemas.microsoft.com/office/drawing/2014/main" id="{227FCBA4-E03B-48F0-B8B2-99797BB3ABB2}"/>
              </a:ext>
            </a:extLst>
          </p:cNvPr>
          <p:cNvSpPr txBox="1"/>
          <p:nvPr/>
        </p:nvSpPr>
        <p:spPr>
          <a:xfrm>
            <a:off x="10074761" y="3855393"/>
            <a:ext cx="1694469" cy="338554"/>
          </a:xfrm>
          <a:prstGeom prst="rect">
            <a:avLst/>
          </a:prstGeom>
          <a:solidFill>
            <a:srgbClr val="AD2945"/>
          </a:solidFill>
          <a:ln>
            <a:solidFill>
              <a:srgbClr val="AD2945"/>
            </a:solidFill>
          </a:ln>
          <a:effectLst>
            <a:outerShdw blurRad="50800" dist="38100" algn="l" rotWithShape="0">
              <a:prstClr val="black">
                <a:alpha val="40000"/>
              </a:prstClr>
            </a:outerShdw>
            <a:softEdge rad="12700"/>
          </a:effectLst>
        </p:spPr>
        <p:txBody>
          <a:bodyPr wrap="square" rtlCol="0" anchor="ctr" anchorCtr="0">
            <a:spAutoFit/>
          </a:bodyPr>
          <a:lstStyle/>
          <a:p>
            <a:pPr algn="ctr"/>
            <a:r>
              <a:rPr lang="en-GB" sz="1600" b="1" dirty="0">
                <a:solidFill>
                  <a:schemeClr val="bg1"/>
                </a:solidFill>
                <a:latin typeface="Arial" panose="020B0604020202020204" pitchFamily="34" charset="0"/>
                <a:cs typeface="Arial" panose="020B0604020202020204" pitchFamily="34" charset="0"/>
              </a:rPr>
              <a:t>Administration</a:t>
            </a:r>
          </a:p>
        </p:txBody>
      </p:sp>
      <p:sp>
        <p:nvSpPr>
          <p:cNvPr id="61" name="textruta 60">
            <a:extLst>
              <a:ext uri="{FF2B5EF4-FFF2-40B4-BE49-F238E27FC236}">
                <a16:creationId xmlns:a16="http://schemas.microsoft.com/office/drawing/2014/main" id="{D74D408F-45FE-4E43-8C1B-B50A742899C0}"/>
              </a:ext>
            </a:extLst>
          </p:cNvPr>
          <p:cNvSpPr txBox="1"/>
          <p:nvPr/>
        </p:nvSpPr>
        <p:spPr>
          <a:xfrm>
            <a:off x="10074762" y="4274917"/>
            <a:ext cx="1694468" cy="338554"/>
          </a:xfrm>
          <a:prstGeom prst="rect">
            <a:avLst/>
          </a:prstGeom>
          <a:solidFill>
            <a:srgbClr val="AD2945"/>
          </a:solidFill>
          <a:ln>
            <a:solidFill>
              <a:srgbClr val="AD2945"/>
            </a:solidFill>
          </a:ln>
          <a:effectLst>
            <a:outerShdw blurRad="50800" dist="38100" algn="l" rotWithShape="0">
              <a:prstClr val="black">
                <a:alpha val="40000"/>
              </a:prstClr>
            </a:outerShdw>
            <a:softEdge rad="12700"/>
          </a:effectLst>
        </p:spPr>
        <p:txBody>
          <a:bodyPr wrap="square" rtlCol="0" anchor="ctr" anchorCtr="0">
            <a:spAutoFit/>
          </a:bodyPr>
          <a:lstStyle/>
          <a:p>
            <a:pPr algn="ctr"/>
            <a:r>
              <a:rPr lang="en-GB" sz="1600" b="1" dirty="0">
                <a:solidFill>
                  <a:schemeClr val="bg1"/>
                </a:solidFill>
                <a:latin typeface="Arial" panose="020B0604020202020204" pitchFamily="34" charset="0"/>
                <a:cs typeface="Arial" panose="020B0604020202020204" pitchFamily="34" charset="0"/>
              </a:rPr>
              <a:t>Dissemination</a:t>
            </a:r>
          </a:p>
        </p:txBody>
      </p:sp>
      <p:sp>
        <p:nvSpPr>
          <p:cNvPr id="5" name="Rektangel 4">
            <a:extLst>
              <a:ext uri="{FF2B5EF4-FFF2-40B4-BE49-F238E27FC236}">
                <a16:creationId xmlns:a16="http://schemas.microsoft.com/office/drawing/2014/main" id="{AD2E9DC7-4E61-F544-9EF6-D4F3C52AEF74}"/>
              </a:ext>
            </a:extLst>
          </p:cNvPr>
          <p:cNvSpPr/>
          <p:nvPr/>
        </p:nvSpPr>
        <p:spPr>
          <a:xfrm>
            <a:off x="7722943" y="2138635"/>
            <a:ext cx="1314194" cy="584775"/>
          </a:xfrm>
          <a:prstGeom prst="rect">
            <a:avLst/>
          </a:prstGeom>
          <a:noFill/>
        </p:spPr>
        <p:txBody>
          <a:bodyPr wrap="square">
            <a:spAutoFit/>
          </a:bodyPr>
          <a:lstStyle/>
          <a:p>
            <a:pPr algn="ctr"/>
            <a:r>
              <a:rPr lang="en" sz="800" b="1" i="1" dirty="0">
                <a:latin typeface="Georgia" panose="02040502050405020303" pitchFamily="18" charset="0"/>
              </a:rPr>
              <a:t>The circumstances have changed! Go back to planning and choice of path! </a:t>
            </a:r>
            <a:endParaRPr lang="sv-SE" sz="800" b="1" i="1" dirty="0">
              <a:latin typeface="Georgia" panose="02040502050405020303" pitchFamily="18" charset="0"/>
            </a:endParaRPr>
          </a:p>
        </p:txBody>
      </p:sp>
      <p:sp>
        <p:nvSpPr>
          <p:cNvPr id="62" name="Rektangel 61">
            <a:extLst>
              <a:ext uri="{FF2B5EF4-FFF2-40B4-BE49-F238E27FC236}">
                <a16:creationId xmlns:a16="http://schemas.microsoft.com/office/drawing/2014/main" id="{A5694D0B-9F20-AA4C-BD92-270D9EC1F5EF}"/>
              </a:ext>
            </a:extLst>
          </p:cNvPr>
          <p:cNvSpPr/>
          <p:nvPr/>
        </p:nvSpPr>
        <p:spPr>
          <a:xfrm>
            <a:off x="7730994" y="3511656"/>
            <a:ext cx="1222725" cy="584775"/>
          </a:xfrm>
          <a:prstGeom prst="rect">
            <a:avLst/>
          </a:prstGeom>
          <a:noFill/>
        </p:spPr>
        <p:txBody>
          <a:bodyPr wrap="square">
            <a:spAutoFit/>
          </a:bodyPr>
          <a:lstStyle/>
          <a:p>
            <a:pPr algn="ctr"/>
            <a:r>
              <a:rPr lang="en" sz="800" b="1" i="1" dirty="0" err="1">
                <a:latin typeface="Georgia" panose="02040502050405020303" pitchFamily="18" charset="0"/>
              </a:rPr>
              <a:t>Analyse</a:t>
            </a:r>
            <a:r>
              <a:rPr lang="en" sz="800" b="1" i="1" dirty="0">
                <a:latin typeface="Georgia" panose="02040502050405020303" pitchFamily="18" charset="0"/>
              </a:rPr>
              <a:t> outcome of R&amp;D. Go back to planning and choice of path!</a:t>
            </a:r>
            <a:endParaRPr lang="sv-SE" sz="800" b="1" i="1" dirty="0">
              <a:latin typeface="Georgia" panose="02040502050405020303" pitchFamily="18" charset="0"/>
            </a:endParaRPr>
          </a:p>
        </p:txBody>
      </p:sp>
      <p:sp>
        <p:nvSpPr>
          <p:cNvPr id="22" name="Pratbubbla: rektangel 21">
            <a:extLst>
              <a:ext uri="{FF2B5EF4-FFF2-40B4-BE49-F238E27FC236}">
                <a16:creationId xmlns:a16="http://schemas.microsoft.com/office/drawing/2014/main" id="{839EF5A2-9004-4F2E-9DEC-BBC85F056744}"/>
              </a:ext>
            </a:extLst>
          </p:cNvPr>
          <p:cNvSpPr/>
          <p:nvPr/>
        </p:nvSpPr>
        <p:spPr>
          <a:xfrm>
            <a:off x="994300" y="222135"/>
            <a:ext cx="1271474" cy="612648"/>
          </a:xfrm>
          <a:prstGeom prst="wedgeRectCallout">
            <a:avLst>
              <a:gd name="adj1" fmla="val -68329"/>
              <a:gd name="adj2" fmla="val 42451"/>
            </a:avLst>
          </a:prstGeom>
          <a:solidFill>
            <a:srgbClr val="AD2945"/>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dirty="0" err="1"/>
              <a:t>Identified</a:t>
            </a:r>
            <a:endParaRPr lang="sv-SE" dirty="0"/>
          </a:p>
          <a:p>
            <a:pPr algn="ctr"/>
            <a:r>
              <a:rPr lang="sv-SE" dirty="0"/>
              <a:t>NEED!</a:t>
            </a:r>
          </a:p>
        </p:txBody>
      </p:sp>
    </p:spTree>
    <p:extLst>
      <p:ext uri="{BB962C8B-B14F-4D97-AF65-F5344CB8AC3E}">
        <p14:creationId xmlns:p14="http://schemas.microsoft.com/office/powerpoint/2010/main" val="19208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olvhörning 1">
            <a:extLst>
              <a:ext uri="{FF2B5EF4-FFF2-40B4-BE49-F238E27FC236}">
                <a16:creationId xmlns:a16="http://schemas.microsoft.com/office/drawing/2014/main" id="{2C96936A-713C-7E41-BA74-499A189BB524}"/>
              </a:ext>
            </a:extLst>
          </p:cNvPr>
          <p:cNvSpPr/>
          <p:nvPr/>
        </p:nvSpPr>
        <p:spPr>
          <a:xfrm>
            <a:off x="646633" y="253038"/>
            <a:ext cx="360000" cy="350076"/>
          </a:xfrm>
          <a:prstGeom prst="dodecagon">
            <a:avLst/>
          </a:prstGeom>
          <a:solidFill>
            <a:srgbClr val="AD294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GB" sz="1100" b="1" dirty="0">
                <a:latin typeface="Arial" panose="020B0604020202020204" pitchFamily="34" charset="0"/>
                <a:cs typeface="Arial" panose="020B0604020202020204" pitchFamily="34" charset="0"/>
              </a:rPr>
              <a:t>A</a:t>
            </a:r>
          </a:p>
        </p:txBody>
      </p:sp>
      <p:sp>
        <p:nvSpPr>
          <p:cNvPr id="3" name="Tolvhörning 2">
            <a:extLst>
              <a:ext uri="{FF2B5EF4-FFF2-40B4-BE49-F238E27FC236}">
                <a16:creationId xmlns:a16="http://schemas.microsoft.com/office/drawing/2014/main" id="{6A7D2625-0E86-A944-8BB4-87C50E497D03}"/>
              </a:ext>
            </a:extLst>
          </p:cNvPr>
          <p:cNvSpPr/>
          <p:nvPr/>
        </p:nvSpPr>
        <p:spPr>
          <a:xfrm>
            <a:off x="6708264" y="252000"/>
            <a:ext cx="360000" cy="360000"/>
          </a:xfrm>
          <a:prstGeom prst="dodecagon">
            <a:avLst/>
          </a:prstGeom>
          <a:solidFill>
            <a:srgbClr val="AD294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GB" sz="1100" b="1" dirty="0">
                <a:latin typeface="Arial" panose="020B0604020202020204" pitchFamily="34" charset="0"/>
                <a:cs typeface="Arial" panose="020B0604020202020204" pitchFamily="34" charset="0"/>
              </a:rPr>
              <a:t>C</a:t>
            </a:r>
          </a:p>
        </p:txBody>
      </p:sp>
      <p:sp>
        <p:nvSpPr>
          <p:cNvPr id="4" name="Tolvhörning 3">
            <a:extLst>
              <a:ext uri="{FF2B5EF4-FFF2-40B4-BE49-F238E27FC236}">
                <a16:creationId xmlns:a16="http://schemas.microsoft.com/office/drawing/2014/main" id="{6A1649E2-DEFF-AD4B-8575-EE05460D24EA}"/>
              </a:ext>
            </a:extLst>
          </p:cNvPr>
          <p:cNvSpPr/>
          <p:nvPr/>
        </p:nvSpPr>
        <p:spPr>
          <a:xfrm>
            <a:off x="9437865" y="252000"/>
            <a:ext cx="360000" cy="360000"/>
          </a:xfrm>
          <a:prstGeom prst="dodecagon">
            <a:avLst/>
          </a:prstGeom>
          <a:solidFill>
            <a:srgbClr val="AD294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GB" sz="1100" b="1" dirty="0">
                <a:latin typeface="Arial" panose="020B0604020202020204" pitchFamily="34" charset="0"/>
                <a:cs typeface="Arial" panose="020B0604020202020204" pitchFamily="34" charset="0"/>
              </a:rPr>
              <a:t>D</a:t>
            </a:r>
          </a:p>
        </p:txBody>
      </p:sp>
      <p:sp>
        <p:nvSpPr>
          <p:cNvPr id="5" name="Tolvhörning 4">
            <a:extLst>
              <a:ext uri="{FF2B5EF4-FFF2-40B4-BE49-F238E27FC236}">
                <a16:creationId xmlns:a16="http://schemas.microsoft.com/office/drawing/2014/main" id="{A09BFF65-DE7B-EE42-9F98-D576CB6BEC1B}"/>
              </a:ext>
            </a:extLst>
          </p:cNvPr>
          <p:cNvSpPr/>
          <p:nvPr/>
        </p:nvSpPr>
        <p:spPr>
          <a:xfrm>
            <a:off x="3712105" y="252000"/>
            <a:ext cx="360000" cy="360000"/>
          </a:xfrm>
          <a:prstGeom prst="dodecagon">
            <a:avLst/>
          </a:prstGeom>
          <a:solidFill>
            <a:srgbClr val="AD294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GB" sz="1100" dirty="0">
                <a:latin typeface="Arial" panose="020B0604020202020204" pitchFamily="34" charset="0"/>
                <a:cs typeface="Arial" panose="020B0604020202020204" pitchFamily="34" charset="0"/>
              </a:rPr>
              <a:t>B</a:t>
            </a:r>
          </a:p>
        </p:txBody>
      </p:sp>
      <p:sp>
        <p:nvSpPr>
          <p:cNvPr id="6" name="textruta 5">
            <a:extLst>
              <a:ext uri="{FF2B5EF4-FFF2-40B4-BE49-F238E27FC236}">
                <a16:creationId xmlns:a16="http://schemas.microsoft.com/office/drawing/2014/main" id="{39FB5408-F26A-F341-B158-D6488C61D486}"/>
              </a:ext>
            </a:extLst>
          </p:cNvPr>
          <p:cNvSpPr txBox="1"/>
          <p:nvPr/>
        </p:nvSpPr>
        <p:spPr>
          <a:xfrm rot="16200000">
            <a:off x="-448207" y="911486"/>
            <a:ext cx="1493808" cy="307777"/>
          </a:xfrm>
          <a:prstGeom prst="rect">
            <a:avLst/>
          </a:prstGeom>
          <a:noFill/>
        </p:spPr>
        <p:txBody>
          <a:bodyPr wrap="square" rtlCol="0">
            <a:spAutoFit/>
          </a:bodyPr>
          <a:lstStyle/>
          <a:p>
            <a:pPr algn="r"/>
            <a:r>
              <a:rPr lang="en-GB" sz="1400" b="1" dirty="0">
                <a:latin typeface="Arial" panose="020B0604020202020204" pitchFamily="34" charset="0"/>
                <a:cs typeface="Arial" panose="020B0604020202020204" pitchFamily="34" charset="0"/>
              </a:rPr>
              <a:t>Checklists</a:t>
            </a:r>
          </a:p>
        </p:txBody>
      </p:sp>
      <p:sp>
        <p:nvSpPr>
          <p:cNvPr id="7" name="Rektangel 6">
            <a:extLst>
              <a:ext uri="{FF2B5EF4-FFF2-40B4-BE49-F238E27FC236}">
                <a16:creationId xmlns:a16="http://schemas.microsoft.com/office/drawing/2014/main" id="{1A1CBD10-033F-6A4B-A5F4-D6F75116ED81}"/>
              </a:ext>
            </a:extLst>
          </p:cNvPr>
          <p:cNvSpPr/>
          <p:nvPr/>
        </p:nvSpPr>
        <p:spPr>
          <a:xfrm>
            <a:off x="539713" y="648000"/>
            <a:ext cx="3002651" cy="3913892"/>
          </a:xfrm>
          <a:prstGeom prst="rect">
            <a:avLst/>
          </a:prstGeom>
        </p:spPr>
        <p:txBody>
          <a:bodyPr wrap="square">
            <a:spAutoFit/>
          </a:bodyPr>
          <a:lstStyle/>
          <a:p>
            <a:pPr>
              <a:spcAft>
                <a:spcPts val="75"/>
              </a:spcAft>
            </a:pPr>
            <a:r>
              <a:rPr lang="sv-SE" sz="1000" b="1" i="1" dirty="0" err="1">
                <a:latin typeface="Georgia" panose="02040502050405020303" pitchFamily="18" charset="0"/>
                <a:cs typeface="Calibri Light" panose="020F0302020204030204" pitchFamily="34" charset="0"/>
              </a:rPr>
              <a:t>Select</a:t>
            </a:r>
            <a:r>
              <a:rPr lang="sv-SE" sz="1000" b="1" i="1" dirty="0">
                <a:latin typeface="Georgia" panose="02040502050405020303" pitchFamily="18" charset="0"/>
                <a:cs typeface="Calibri Light" panose="020F0302020204030204" pitchFamily="34" charset="0"/>
              </a:rPr>
              <a:t> A </a:t>
            </a:r>
            <a:r>
              <a:rPr lang="sv-SE" sz="1000" b="1" i="1" dirty="0" err="1">
                <a:latin typeface="Georgia" panose="02040502050405020303" pitchFamily="18" charset="0"/>
                <a:cs typeface="Calibri Light" panose="020F0302020204030204" pitchFamily="34" charset="0"/>
              </a:rPr>
              <a:t>if</a:t>
            </a:r>
            <a:r>
              <a:rPr lang="sv-SE" sz="1000" b="1" i="1" dirty="0">
                <a:latin typeface="Georgia" panose="02040502050405020303" pitchFamily="18" charset="0"/>
                <a:cs typeface="Calibri Light" panose="020F0302020204030204" pitchFamily="34" charset="0"/>
              </a:rPr>
              <a:t>:</a:t>
            </a:r>
            <a:endParaRPr lang="en" sz="1000" b="1" dirty="0">
              <a:solidFill>
                <a:prstClr val="black"/>
              </a:solidFill>
              <a:latin typeface="Georgia" panose="02040502050405020303" pitchFamily="18" charset="0"/>
              <a:cs typeface="Calibri Light" panose="020F0302020204030204" pitchFamily="34" charset="0"/>
            </a:endParaRPr>
          </a:p>
          <a:p>
            <a:pPr marL="171450" indent="-171450">
              <a:spcAft>
                <a:spcPts val="75"/>
              </a:spcAft>
              <a:buFont typeface="Wingdings" panose="05000000000000000000" pitchFamily="2" charset="2"/>
              <a:buChar char="q"/>
            </a:pPr>
            <a:r>
              <a:rPr lang="sv-SE" sz="1000" b="1" dirty="0" err="1">
                <a:solidFill>
                  <a:prstClr val="black"/>
                </a:solidFill>
                <a:latin typeface="Georgia" panose="02040502050405020303" pitchFamily="18" charset="0"/>
                <a:cs typeface="Calibri Light" panose="020F0302020204030204" pitchFamily="34" charset="0"/>
              </a:rPr>
              <a:t>There</a:t>
            </a:r>
            <a:r>
              <a:rPr lang="sv-SE" sz="1000" b="1" dirty="0">
                <a:solidFill>
                  <a:prstClr val="black"/>
                </a:solidFill>
                <a:latin typeface="Georgia" panose="02040502050405020303" pitchFamily="18" charset="0"/>
                <a:cs typeface="Calibri Light" panose="020F0302020204030204" pitchFamily="34" charset="0"/>
              </a:rPr>
              <a:t> is no solution on the market</a:t>
            </a:r>
          </a:p>
          <a:p>
            <a:pPr marL="171450" indent="-171450">
              <a:spcAft>
                <a:spcPts val="75"/>
              </a:spcAft>
              <a:buFont typeface="Wingdings" panose="05000000000000000000" pitchFamily="2" charset="2"/>
              <a:buChar char="q"/>
            </a:pPr>
            <a:r>
              <a:rPr lang="en" sz="1000" b="1" dirty="0">
                <a:solidFill>
                  <a:prstClr val="black"/>
                </a:solidFill>
                <a:latin typeface="Georgia" panose="02040502050405020303" pitchFamily="18" charset="0"/>
                <a:cs typeface="Calibri Light" panose="020F0302020204030204" pitchFamily="34" charset="0"/>
              </a:rPr>
              <a:t>The main aim is to implement a new solution in the </a:t>
            </a:r>
            <a:r>
              <a:rPr lang="en" sz="1000" b="1" dirty="0" err="1">
                <a:solidFill>
                  <a:prstClr val="black"/>
                </a:solidFill>
                <a:latin typeface="Georgia" panose="02040502050405020303" pitchFamily="18" charset="0"/>
                <a:cs typeface="Calibri Light" panose="020F0302020204030204" pitchFamily="34" charset="0"/>
              </a:rPr>
              <a:t>organisation</a:t>
            </a:r>
            <a:endParaRPr lang="en" sz="1000" b="1" dirty="0">
              <a:solidFill>
                <a:prstClr val="black"/>
              </a:solidFill>
              <a:latin typeface="Georgia" panose="02040502050405020303" pitchFamily="18" charset="0"/>
              <a:cs typeface="Calibri Light" panose="020F0302020204030204" pitchFamily="34" charset="0"/>
            </a:endParaRPr>
          </a:p>
          <a:p>
            <a:pPr marL="171450" indent="-171450">
              <a:spcAft>
                <a:spcPts val="75"/>
              </a:spcAft>
              <a:buFont typeface="Wingdings" panose="05000000000000000000" pitchFamily="2" charset="2"/>
              <a:buChar char="q"/>
            </a:pPr>
            <a:r>
              <a:rPr lang="sv-SE" sz="1000" b="1" dirty="0">
                <a:solidFill>
                  <a:prstClr val="black"/>
                </a:solidFill>
                <a:latin typeface="Georgia" panose="02040502050405020303" pitchFamily="18" charset="0"/>
                <a:cs typeface="Calibri Light" panose="020F0302020204030204" pitchFamily="34" charset="0"/>
              </a:rPr>
              <a:t>TRL* 1-9</a:t>
            </a:r>
            <a:endParaRPr lang="sv-SE" sz="1000" b="1" dirty="0">
              <a:solidFill>
                <a:prstClr val="black"/>
              </a:solidFill>
              <a:latin typeface="Calibri Light" panose="020F0302020204030204" pitchFamily="34" charset="0"/>
              <a:cs typeface="Calibri Light" panose="020F0302020204030204" pitchFamily="34" charset="0"/>
            </a:endParaRPr>
          </a:p>
          <a:p>
            <a:pPr marL="171450" indent="-171450">
              <a:spcAft>
                <a:spcPts val="75"/>
              </a:spcAft>
              <a:buFont typeface="Wingdings" panose="05000000000000000000" pitchFamily="2" charset="2"/>
              <a:buChar char="q"/>
            </a:pPr>
            <a:endParaRPr lang="sv-SE" sz="1000" b="1" dirty="0">
              <a:solidFill>
                <a:prstClr val="black"/>
              </a:solidFill>
              <a:latin typeface="Calibri Light" panose="020F0302020204030204" pitchFamily="34" charset="0"/>
              <a:cs typeface="Calibri Light" panose="020F0302020204030204" pitchFamily="34" charset="0"/>
            </a:endParaRPr>
          </a:p>
          <a:p>
            <a:pPr>
              <a:spcAft>
                <a:spcPts val="75"/>
              </a:spcAft>
            </a:pPr>
            <a:r>
              <a:rPr lang="sv-SE" sz="1000" b="1" i="1" dirty="0" err="1">
                <a:solidFill>
                  <a:prstClr val="black"/>
                </a:solidFill>
                <a:latin typeface="Georgia" panose="02040502050405020303" pitchFamily="18" charset="0"/>
                <a:cs typeface="Calibri Light" panose="020F0302020204030204" pitchFamily="34" charset="0"/>
              </a:rPr>
              <a:t>Also</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take</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account</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of</a:t>
            </a:r>
            <a:r>
              <a:rPr lang="sv-SE" sz="1000" b="1" i="1" dirty="0">
                <a:solidFill>
                  <a:prstClr val="black"/>
                </a:solidFill>
                <a:latin typeface="Georgia" panose="02040502050405020303" pitchFamily="18" charset="0"/>
                <a:cs typeface="Calibri Light" panose="020F0302020204030204" pitchFamily="34" charset="0"/>
              </a:rPr>
              <a:t>:</a:t>
            </a:r>
          </a:p>
          <a:p>
            <a:pPr marL="171450" indent="-171450">
              <a:spcAft>
                <a:spcPts val="100"/>
              </a:spcAft>
              <a:buFont typeface="Wingdings" pitchFamily="2" charset="2"/>
              <a:buChar char="q"/>
            </a:pPr>
            <a:r>
              <a:rPr lang="en" sz="1000" dirty="0">
                <a:latin typeface="Georgia" panose="02040502050405020303" pitchFamily="18" charset="0"/>
              </a:rPr>
              <a:t>Has a dialogue with the market been conducted?</a:t>
            </a:r>
          </a:p>
          <a:p>
            <a:pPr marL="171450" indent="-171450">
              <a:spcAft>
                <a:spcPts val="100"/>
              </a:spcAft>
              <a:buFont typeface="Wingdings" pitchFamily="2" charset="2"/>
              <a:buChar char="q"/>
            </a:pPr>
            <a:r>
              <a:rPr lang="en" sz="1000" dirty="0">
                <a:latin typeface="Georgia" panose="02040502050405020303" pitchFamily="18" charset="0"/>
              </a:rPr>
              <a:t>Are future ownership and administration clarified including potential CE certification?</a:t>
            </a:r>
          </a:p>
          <a:p>
            <a:pPr marL="171450" indent="-171450">
              <a:spcAft>
                <a:spcPts val="100"/>
              </a:spcAft>
              <a:buFont typeface="Wingdings" pitchFamily="2" charset="2"/>
              <a:buChar char="q"/>
            </a:pPr>
            <a:r>
              <a:rPr lang="en" sz="1000" dirty="0">
                <a:latin typeface="Georgia" panose="02040502050405020303" pitchFamily="18" charset="0"/>
              </a:rPr>
              <a:t>Will an independently developed product distort or block competition on the market (</a:t>
            </a:r>
            <a:r>
              <a:rPr lang="en" sz="1000" dirty="0" err="1">
                <a:latin typeface="Georgia" panose="02040502050405020303" pitchFamily="18" charset="0"/>
              </a:rPr>
              <a:t>cf</a:t>
            </a:r>
            <a:r>
              <a:rPr lang="en" sz="1000" dirty="0">
                <a:latin typeface="Georgia" panose="02040502050405020303" pitchFamily="18" charset="0"/>
              </a:rPr>
              <a:t> Chapter 3 Section 27 of the Swedish Competition Act (2008:579))?</a:t>
            </a:r>
          </a:p>
          <a:p>
            <a:pPr marL="171450" indent="-171450">
              <a:spcAft>
                <a:spcPts val="100"/>
              </a:spcAft>
              <a:buFont typeface="Wingdings" pitchFamily="2" charset="2"/>
              <a:buChar char="q"/>
            </a:pPr>
            <a:r>
              <a:rPr lang="en" sz="1000" dirty="0">
                <a:latin typeface="Georgia" panose="02040502050405020303" pitchFamily="18" charset="0"/>
              </a:rPr>
              <a:t>Is there an interest in shared development or administration of the solution between several regions via </a:t>
            </a:r>
            <a:r>
              <a:rPr lang="en" sz="1000" dirty="0" err="1">
                <a:latin typeface="Georgia" panose="02040502050405020303" pitchFamily="18" charset="0"/>
              </a:rPr>
              <a:t>Inera</a:t>
            </a:r>
            <a:r>
              <a:rPr lang="en" sz="1000" dirty="0">
                <a:latin typeface="Georgia" panose="02040502050405020303" pitchFamily="18" charset="0"/>
              </a:rPr>
              <a:t> or other national agents?</a:t>
            </a:r>
          </a:p>
          <a:p>
            <a:pPr marL="171450" indent="-171450">
              <a:spcAft>
                <a:spcPts val="100"/>
              </a:spcAft>
              <a:buFont typeface="Wingdings" pitchFamily="2" charset="2"/>
              <a:buChar char="q"/>
            </a:pPr>
            <a:r>
              <a:rPr lang="en" sz="1000" dirty="0">
                <a:latin typeface="Georgia" panose="02040502050405020303" pitchFamily="18" charset="0"/>
              </a:rPr>
              <a:t>Are the potential shared development process, dissemination and administration between the regions compatible with the legal principles of local government (</a:t>
            </a:r>
            <a:r>
              <a:rPr lang="en" sz="1000" dirty="0" err="1">
                <a:latin typeface="Georgia" panose="02040502050405020303" pitchFamily="18" charset="0"/>
              </a:rPr>
              <a:t>cf</a:t>
            </a:r>
            <a:r>
              <a:rPr lang="en" sz="1000" dirty="0">
                <a:latin typeface="Georgia" panose="02040502050405020303" pitchFamily="18" charset="0"/>
              </a:rPr>
              <a:t> Chapter 2 Sections 1, 2, and 7 of the Local Government Act (2017:725))?</a:t>
            </a:r>
            <a:endParaRPr lang="sv-SE" sz="1000" dirty="0">
              <a:latin typeface="Georgia" panose="02040502050405020303" pitchFamily="18" charset="0"/>
            </a:endParaRPr>
          </a:p>
        </p:txBody>
      </p:sp>
      <p:sp>
        <p:nvSpPr>
          <p:cNvPr id="11" name="Rektangel 10">
            <a:extLst>
              <a:ext uri="{FF2B5EF4-FFF2-40B4-BE49-F238E27FC236}">
                <a16:creationId xmlns:a16="http://schemas.microsoft.com/office/drawing/2014/main" id="{F786A612-D41D-7F42-A276-DDE9DD983B2B}"/>
              </a:ext>
            </a:extLst>
          </p:cNvPr>
          <p:cNvSpPr/>
          <p:nvPr/>
        </p:nvSpPr>
        <p:spPr>
          <a:xfrm>
            <a:off x="6638225" y="648000"/>
            <a:ext cx="2799640" cy="4093428"/>
          </a:xfrm>
          <a:prstGeom prst="rect">
            <a:avLst/>
          </a:prstGeom>
        </p:spPr>
        <p:txBody>
          <a:bodyPr wrap="square">
            <a:spAutoFit/>
          </a:bodyPr>
          <a:lstStyle/>
          <a:p>
            <a:pPr>
              <a:spcAft>
                <a:spcPts val="100"/>
              </a:spcAft>
            </a:pPr>
            <a:r>
              <a:rPr lang="sv-SE" sz="1000" b="1" i="1" dirty="0" err="1">
                <a:solidFill>
                  <a:prstClr val="black"/>
                </a:solidFill>
                <a:latin typeface="Georgia" panose="02040502050405020303" pitchFamily="18" charset="0"/>
                <a:cs typeface="Calibri Light" panose="020F0302020204030204" pitchFamily="34" charset="0"/>
              </a:rPr>
              <a:t>Select</a:t>
            </a:r>
            <a:r>
              <a:rPr lang="sv-SE" sz="1000" b="1" i="1" dirty="0">
                <a:solidFill>
                  <a:prstClr val="black"/>
                </a:solidFill>
                <a:latin typeface="Georgia" panose="02040502050405020303" pitchFamily="18" charset="0"/>
                <a:cs typeface="Calibri Light" panose="020F0302020204030204" pitchFamily="34" charset="0"/>
              </a:rPr>
              <a:t> C </a:t>
            </a:r>
            <a:r>
              <a:rPr lang="sv-SE" sz="1000" b="1" i="1" dirty="0" err="1">
                <a:solidFill>
                  <a:prstClr val="black"/>
                </a:solidFill>
                <a:latin typeface="Georgia" panose="02040502050405020303" pitchFamily="18" charset="0"/>
                <a:cs typeface="Calibri Light" panose="020F0302020204030204" pitchFamily="34" charset="0"/>
              </a:rPr>
              <a:t>if</a:t>
            </a:r>
            <a:r>
              <a:rPr lang="sv-SE" sz="1000" b="1" i="1" dirty="0">
                <a:solidFill>
                  <a:prstClr val="black"/>
                </a:solidFill>
                <a:latin typeface="Georgia" panose="02040502050405020303" pitchFamily="18" charset="0"/>
                <a:cs typeface="Calibri Light" panose="020F0302020204030204" pitchFamily="34" charset="0"/>
              </a:rPr>
              <a:t>:</a:t>
            </a:r>
          </a:p>
          <a:p>
            <a:pPr marL="171450" indent="-171450">
              <a:spcAft>
                <a:spcPts val="75"/>
              </a:spcAft>
              <a:buFont typeface="Wingdings" panose="05000000000000000000" pitchFamily="2" charset="2"/>
              <a:buChar char="q"/>
            </a:pPr>
            <a:r>
              <a:rPr lang="en" sz="1000" b="1" dirty="0">
                <a:solidFill>
                  <a:prstClr val="black"/>
                </a:solidFill>
                <a:latin typeface="Georgia" panose="02040502050405020303" pitchFamily="18" charset="0"/>
                <a:cs typeface="Calibri Light" panose="020F0302020204030204" pitchFamily="34" charset="0"/>
              </a:rPr>
              <a:t>There is no solution on the market</a:t>
            </a:r>
          </a:p>
          <a:p>
            <a:pPr marL="171450" indent="-171450">
              <a:spcAft>
                <a:spcPts val="100"/>
              </a:spcAft>
              <a:buFont typeface="Wingdings" panose="05000000000000000000" pitchFamily="2" charset="2"/>
              <a:buChar char="q"/>
            </a:pPr>
            <a:r>
              <a:rPr lang="en" sz="1000" b="1" dirty="0">
                <a:solidFill>
                  <a:prstClr val="black"/>
                </a:solidFill>
                <a:latin typeface="Georgia" panose="02040502050405020303" pitchFamily="18" charset="0"/>
                <a:cs typeface="Calibri Light" panose="020F0302020204030204" pitchFamily="34" charset="0"/>
              </a:rPr>
              <a:t>The main aim is to implement a new solution in the </a:t>
            </a:r>
            <a:r>
              <a:rPr lang="en" sz="1000" b="1" dirty="0" err="1">
                <a:solidFill>
                  <a:prstClr val="black"/>
                </a:solidFill>
                <a:latin typeface="Georgia" panose="02040502050405020303" pitchFamily="18" charset="0"/>
                <a:cs typeface="Calibri Light" panose="020F0302020204030204" pitchFamily="34" charset="0"/>
              </a:rPr>
              <a:t>organi</a:t>
            </a:r>
            <a:r>
              <a:rPr lang="sv-SE" sz="1000" b="1" dirty="0">
                <a:solidFill>
                  <a:prstClr val="black"/>
                </a:solidFill>
                <a:latin typeface="Georgia" panose="02040502050405020303" pitchFamily="18" charset="0"/>
                <a:cs typeface="Calibri Light" panose="020F0302020204030204" pitchFamily="34" charset="0"/>
              </a:rPr>
              <a:t>z</a:t>
            </a:r>
            <a:r>
              <a:rPr lang="en" sz="1000" b="1" dirty="0" err="1">
                <a:solidFill>
                  <a:prstClr val="black"/>
                </a:solidFill>
                <a:latin typeface="Georgia" panose="02040502050405020303" pitchFamily="18" charset="0"/>
                <a:cs typeface="Calibri Light" panose="020F0302020204030204" pitchFamily="34" charset="0"/>
              </a:rPr>
              <a:t>ation</a:t>
            </a:r>
            <a:endParaRPr lang="en" sz="1000" b="1" dirty="0">
              <a:solidFill>
                <a:prstClr val="black"/>
              </a:solidFill>
              <a:latin typeface="Georgia" panose="02040502050405020303" pitchFamily="18" charset="0"/>
              <a:cs typeface="Calibri Light" panose="020F0302020204030204" pitchFamily="34" charset="0"/>
            </a:endParaRPr>
          </a:p>
          <a:p>
            <a:pPr marL="171450" indent="-171450">
              <a:spcAft>
                <a:spcPts val="100"/>
              </a:spcAft>
              <a:buFont typeface="Wingdings" panose="05000000000000000000" pitchFamily="2" charset="2"/>
              <a:buChar char="q"/>
            </a:pPr>
            <a:r>
              <a:rPr lang="sv-SE" sz="1000" b="1" dirty="0">
                <a:latin typeface="Georgia" panose="02040502050405020303" pitchFamily="18" charset="0"/>
              </a:rPr>
              <a:t>TRL* 4–7 (9)</a:t>
            </a:r>
          </a:p>
          <a:p>
            <a:pPr>
              <a:spcAft>
                <a:spcPts val="100"/>
              </a:spcAft>
            </a:pPr>
            <a:endParaRPr lang="sv-SE" sz="1000" b="1" dirty="0">
              <a:latin typeface="Georgia" panose="02040502050405020303" pitchFamily="18" charset="0"/>
            </a:endParaRPr>
          </a:p>
          <a:p>
            <a:pPr>
              <a:spcAft>
                <a:spcPts val="100"/>
              </a:spcAft>
            </a:pPr>
            <a:r>
              <a:rPr lang="sv-SE" sz="1000" b="1" i="1" dirty="0" err="1">
                <a:solidFill>
                  <a:prstClr val="black"/>
                </a:solidFill>
                <a:latin typeface="Georgia" panose="02040502050405020303" pitchFamily="18" charset="0"/>
                <a:cs typeface="Calibri Light" panose="020F0302020204030204" pitchFamily="34" charset="0"/>
              </a:rPr>
              <a:t>Also</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take</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account</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of</a:t>
            </a:r>
            <a:r>
              <a:rPr lang="sv-SE" sz="1000" b="1" i="1" dirty="0">
                <a:solidFill>
                  <a:prstClr val="black"/>
                </a:solidFill>
                <a:latin typeface="Georgia" panose="02040502050405020303" pitchFamily="18" charset="0"/>
                <a:cs typeface="Calibri Light" panose="020F0302020204030204" pitchFamily="34" charset="0"/>
              </a:rPr>
              <a:t>:</a:t>
            </a:r>
          </a:p>
          <a:p>
            <a:pPr marL="171450" indent="-171450">
              <a:spcAft>
                <a:spcPts val="100"/>
              </a:spcAft>
              <a:buFont typeface="Wingdings" pitchFamily="2" charset="2"/>
              <a:buChar char="q"/>
            </a:pPr>
            <a:r>
              <a:rPr lang="en" sz="1000" dirty="0">
                <a:latin typeface="Georgia" panose="02040502050405020303" pitchFamily="18" charset="0"/>
              </a:rPr>
              <a:t>Has a dialogue with the market been conducted?</a:t>
            </a:r>
          </a:p>
          <a:p>
            <a:pPr marL="171450" indent="-171450">
              <a:spcAft>
                <a:spcPts val="100"/>
              </a:spcAft>
              <a:buFont typeface="Wingdings" pitchFamily="2" charset="2"/>
              <a:buChar char="q"/>
            </a:pPr>
            <a:r>
              <a:rPr lang="en" sz="1000" dirty="0">
                <a:latin typeface="Georgia" panose="02040502050405020303" pitchFamily="18" charset="0"/>
              </a:rPr>
              <a:t>Are future ownership and administration clarified including potential CE certification?</a:t>
            </a:r>
          </a:p>
          <a:p>
            <a:pPr marL="171450" indent="-171450">
              <a:spcAft>
                <a:spcPts val="100"/>
              </a:spcAft>
              <a:buFont typeface="Wingdings" pitchFamily="2" charset="2"/>
              <a:buChar char="q"/>
            </a:pPr>
            <a:r>
              <a:rPr lang="en" sz="1000" dirty="0">
                <a:latin typeface="Georgia" panose="02040502050405020303" pitchFamily="18" charset="0"/>
              </a:rPr>
              <a:t>Is there financing for development and potential purchase?</a:t>
            </a:r>
          </a:p>
          <a:p>
            <a:pPr marL="171450" indent="-171450">
              <a:spcAft>
                <a:spcPts val="100"/>
              </a:spcAft>
              <a:buFont typeface="Wingdings" pitchFamily="2" charset="2"/>
              <a:buChar char="q"/>
            </a:pPr>
            <a:r>
              <a:rPr lang="en" sz="1000" dirty="0">
                <a:latin typeface="Georgia" panose="02040502050405020303" pitchFamily="18" charset="0"/>
              </a:rPr>
              <a:t>Does a business model need to be developed?</a:t>
            </a:r>
          </a:p>
          <a:p>
            <a:pPr marL="171450" indent="-171450">
              <a:spcAft>
                <a:spcPts val="100"/>
              </a:spcAft>
              <a:buFont typeface="Wingdings" pitchFamily="2" charset="2"/>
              <a:buChar char="q"/>
            </a:pPr>
            <a:r>
              <a:rPr lang="en" sz="1000" dirty="0">
                <a:latin typeface="Georgia" panose="02040502050405020303" pitchFamily="18" charset="0"/>
              </a:rPr>
              <a:t>Are there resources and expertise for procurement, including procurement of innovation?</a:t>
            </a:r>
          </a:p>
          <a:p>
            <a:pPr marL="171450" indent="-171450">
              <a:spcAft>
                <a:spcPts val="100"/>
              </a:spcAft>
              <a:buFont typeface="Wingdings" pitchFamily="2" charset="2"/>
              <a:buChar char="q"/>
            </a:pPr>
            <a:r>
              <a:rPr lang="en" sz="1000" dirty="0">
                <a:latin typeface="Georgia" panose="02040502050405020303" pitchFamily="18" charset="0"/>
              </a:rPr>
              <a:t>Is there interest in shared procurement between regions, </a:t>
            </a:r>
            <a:r>
              <a:rPr lang="en" sz="1000" dirty="0" err="1">
                <a:latin typeface="Georgia" panose="02040502050405020303" pitchFamily="18" charset="0"/>
              </a:rPr>
              <a:t>Inera</a:t>
            </a:r>
            <a:r>
              <a:rPr lang="en" sz="1000" dirty="0">
                <a:latin typeface="Georgia" panose="02040502050405020303" pitchFamily="18" charset="0"/>
              </a:rPr>
              <a:t> or other national agents?</a:t>
            </a:r>
          </a:p>
          <a:p>
            <a:pPr marL="171450" indent="-171450">
              <a:spcAft>
                <a:spcPts val="100"/>
              </a:spcAft>
              <a:buFont typeface="Wingdings" pitchFamily="2" charset="2"/>
              <a:buChar char="q"/>
            </a:pPr>
            <a:r>
              <a:rPr lang="en" sz="1000" dirty="0">
                <a:latin typeface="Georgia" panose="02040502050405020303" pitchFamily="18" charset="0"/>
              </a:rPr>
              <a:t>(TRL 9 – is there interest in co-developing services/processes around an existing product?)</a:t>
            </a:r>
            <a:endParaRPr lang="sv-SE" sz="1000" dirty="0">
              <a:latin typeface="Georgia" panose="02040502050405020303" pitchFamily="18" charset="0"/>
            </a:endParaRPr>
          </a:p>
        </p:txBody>
      </p:sp>
      <p:sp>
        <p:nvSpPr>
          <p:cNvPr id="13" name="Rektangel 12">
            <a:extLst>
              <a:ext uri="{FF2B5EF4-FFF2-40B4-BE49-F238E27FC236}">
                <a16:creationId xmlns:a16="http://schemas.microsoft.com/office/drawing/2014/main" id="{D77B2F57-BC6D-8D43-AC56-5F0E630246E5}"/>
              </a:ext>
            </a:extLst>
          </p:cNvPr>
          <p:cNvSpPr/>
          <p:nvPr/>
        </p:nvSpPr>
        <p:spPr>
          <a:xfrm>
            <a:off x="9380818" y="647999"/>
            <a:ext cx="2742593" cy="2349361"/>
          </a:xfrm>
          <a:prstGeom prst="rect">
            <a:avLst/>
          </a:prstGeom>
        </p:spPr>
        <p:txBody>
          <a:bodyPr wrap="square">
            <a:spAutoFit/>
          </a:bodyPr>
          <a:lstStyle/>
          <a:p>
            <a:pPr>
              <a:spcAft>
                <a:spcPts val="100"/>
              </a:spcAft>
            </a:pPr>
            <a:r>
              <a:rPr lang="sv-SE" sz="1000" b="1" i="1" dirty="0" err="1">
                <a:solidFill>
                  <a:prstClr val="black"/>
                </a:solidFill>
                <a:latin typeface="Georgia" panose="02040502050405020303" pitchFamily="18" charset="0"/>
                <a:cs typeface="Calibri Light" panose="020F0302020204030204" pitchFamily="34" charset="0"/>
              </a:rPr>
              <a:t>Select</a:t>
            </a:r>
            <a:r>
              <a:rPr lang="sv-SE" sz="1000" b="1" i="1" dirty="0">
                <a:solidFill>
                  <a:prstClr val="black"/>
                </a:solidFill>
                <a:latin typeface="Georgia" panose="02040502050405020303" pitchFamily="18" charset="0"/>
                <a:cs typeface="Calibri Light" panose="020F0302020204030204" pitchFamily="34" charset="0"/>
              </a:rPr>
              <a:t> D </a:t>
            </a:r>
            <a:r>
              <a:rPr lang="sv-SE" sz="1000" b="1" i="1" dirty="0" err="1">
                <a:solidFill>
                  <a:prstClr val="black"/>
                </a:solidFill>
                <a:latin typeface="Georgia" panose="02040502050405020303" pitchFamily="18" charset="0"/>
                <a:cs typeface="Calibri Light" panose="020F0302020204030204" pitchFamily="34" charset="0"/>
              </a:rPr>
              <a:t>if</a:t>
            </a:r>
            <a:r>
              <a:rPr lang="sv-SE" sz="1000" b="1" i="1" dirty="0">
                <a:solidFill>
                  <a:prstClr val="black"/>
                </a:solidFill>
                <a:latin typeface="Georgia" panose="02040502050405020303" pitchFamily="18" charset="0"/>
                <a:cs typeface="Calibri Light" panose="020F0302020204030204" pitchFamily="34" charset="0"/>
              </a:rPr>
              <a:t>:</a:t>
            </a:r>
          </a:p>
          <a:p>
            <a:pPr marL="171450" indent="-171450">
              <a:spcAft>
                <a:spcPts val="100"/>
              </a:spcAft>
              <a:buFont typeface="Wingdings" panose="05000000000000000000" pitchFamily="2" charset="2"/>
              <a:buChar char="q"/>
            </a:pPr>
            <a:r>
              <a:rPr lang="en" sz="1000" b="1" dirty="0">
                <a:latin typeface="Georgia" panose="02040502050405020303" pitchFamily="18" charset="0"/>
              </a:rPr>
              <a:t>There is a solution on the market</a:t>
            </a:r>
          </a:p>
          <a:p>
            <a:pPr marL="171450" indent="-171450">
              <a:spcAft>
                <a:spcPts val="100"/>
              </a:spcAft>
              <a:buFont typeface="Wingdings" panose="05000000000000000000" pitchFamily="2" charset="2"/>
              <a:buChar char="q"/>
            </a:pPr>
            <a:r>
              <a:rPr lang="en" sz="1000" b="1" dirty="0">
                <a:solidFill>
                  <a:prstClr val="black"/>
                </a:solidFill>
                <a:latin typeface="Georgia" panose="02040502050405020303" pitchFamily="18" charset="0"/>
                <a:cs typeface="Calibri Light" panose="020F0302020204030204" pitchFamily="34" charset="0"/>
              </a:rPr>
              <a:t>The main aim is to implement a new solution in the </a:t>
            </a:r>
            <a:r>
              <a:rPr lang="en" sz="1000" b="1" dirty="0" err="1">
                <a:solidFill>
                  <a:prstClr val="black"/>
                </a:solidFill>
                <a:latin typeface="Georgia" panose="02040502050405020303" pitchFamily="18" charset="0"/>
                <a:cs typeface="Calibri Light" panose="020F0302020204030204" pitchFamily="34" charset="0"/>
              </a:rPr>
              <a:t>organi</a:t>
            </a:r>
            <a:r>
              <a:rPr lang="sv-SE" sz="1000" b="1" dirty="0">
                <a:solidFill>
                  <a:prstClr val="black"/>
                </a:solidFill>
                <a:latin typeface="Georgia" panose="02040502050405020303" pitchFamily="18" charset="0"/>
                <a:cs typeface="Calibri Light" panose="020F0302020204030204" pitchFamily="34" charset="0"/>
              </a:rPr>
              <a:t>z</a:t>
            </a:r>
            <a:r>
              <a:rPr lang="en" sz="1000" b="1" dirty="0" err="1">
                <a:solidFill>
                  <a:prstClr val="black"/>
                </a:solidFill>
                <a:latin typeface="Georgia" panose="02040502050405020303" pitchFamily="18" charset="0"/>
                <a:cs typeface="Calibri Light" panose="020F0302020204030204" pitchFamily="34" charset="0"/>
              </a:rPr>
              <a:t>ation</a:t>
            </a:r>
            <a:endParaRPr lang="en" sz="1000" b="1" dirty="0">
              <a:solidFill>
                <a:prstClr val="black"/>
              </a:solidFill>
              <a:latin typeface="Georgia" panose="02040502050405020303" pitchFamily="18" charset="0"/>
              <a:cs typeface="Calibri Light" panose="020F0302020204030204" pitchFamily="34" charset="0"/>
            </a:endParaRPr>
          </a:p>
          <a:p>
            <a:pPr marL="171450" indent="-171450">
              <a:spcAft>
                <a:spcPts val="100"/>
              </a:spcAft>
              <a:buFont typeface="Wingdings" panose="05000000000000000000" pitchFamily="2" charset="2"/>
              <a:buChar char="q"/>
            </a:pPr>
            <a:r>
              <a:rPr lang="sv-SE" sz="1000" b="1" dirty="0">
                <a:latin typeface="Georgia" panose="02040502050405020303" pitchFamily="18" charset="0"/>
              </a:rPr>
              <a:t>TRL*9</a:t>
            </a:r>
          </a:p>
          <a:p>
            <a:pPr>
              <a:spcAft>
                <a:spcPts val="100"/>
              </a:spcAft>
            </a:pPr>
            <a:endParaRPr lang="sv-SE" sz="1000" b="1" dirty="0">
              <a:latin typeface="Georgia" panose="02040502050405020303" pitchFamily="18" charset="0"/>
            </a:endParaRPr>
          </a:p>
          <a:p>
            <a:pPr>
              <a:spcAft>
                <a:spcPts val="100"/>
              </a:spcAft>
            </a:pPr>
            <a:r>
              <a:rPr lang="sv-SE" sz="1000" b="1" i="1" dirty="0" err="1">
                <a:solidFill>
                  <a:prstClr val="black"/>
                </a:solidFill>
                <a:latin typeface="Georgia" panose="02040502050405020303" pitchFamily="18" charset="0"/>
                <a:cs typeface="Calibri Light" panose="020F0302020204030204" pitchFamily="34" charset="0"/>
              </a:rPr>
              <a:t>Also</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take</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account</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of</a:t>
            </a:r>
            <a:r>
              <a:rPr lang="sv-SE" sz="1000" b="1" i="1" dirty="0">
                <a:solidFill>
                  <a:prstClr val="black"/>
                </a:solidFill>
                <a:latin typeface="Georgia" panose="02040502050405020303" pitchFamily="18" charset="0"/>
                <a:cs typeface="Calibri Light" panose="020F0302020204030204" pitchFamily="34" charset="0"/>
              </a:rPr>
              <a:t>:</a:t>
            </a:r>
          </a:p>
          <a:p>
            <a:pPr marL="171450" indent="-171450">
              <a:spcAft>
                <a:spcPts val="100"/>
              </a:spcAft>
              <a:buFont typeface="Wingdings" pitchFamily="2" charset="2"/>
              <a:buChar char="q"/>
            </a:pPr>
            <a:r>
              <a:rPr lang="en" sz="1000" dirty="0">
                <a:latin typeface="Georgia" panose="02040502050405020303" pitchFamily="18" charset="0"/>
              </a:rPr>
              <a:t>Has a dialogue with the market been conducted?</a:t>
            </a:r>
          </a:p>
          <a:p>
            <a:pPr marL="171450" indent="-171450">
              <a:spcAft>
                <a:spcPts val="100"/>
              </a:spcAft>
              <a:buFont typeface="Wingdings" pitchFamily="2" charset="2"/>
              <a:buChar char="q"/>
            </a:pPr>
            <a:r>
              <a:rPr lang="en" sz="1000" dirty="0">
                <a:latin typeface="Georgia" panose="02040502050405020303" pitchFamily="18" charset="0"/>
              </a:rPr>
              <a:t>Is there interest in shared procurement between regions, </a:t>
            </a:r>
            <a:r>
              <a:rPr lang="en" sz="1000" dirty="0" err="1">
                <a:latin typeface="Georgia" panose="02040502050405020303" pitchFamily="18" charset="0"/>
              </a:rPr>
              <a:t>Inera</a:t>
            </a:r>
            <a:r>
              <a:rPr lang="en" sz="1000" dirty="0">
                <a:latin typeface="Georgia" panose="02040502050405020303" pitchFamily="18" charset="0"/>
              </a:rPr>
              <a:t> or other national agents?</a:t>
            </a:r>
          </a:p>
          <a:p>
            <a:pPr marL="171450" indent="-171450">
              <a:spcAft>
                <a:spcPts val="100"/>
              </a:spcAft>
              <a:buFont typeface="Wingdings" pitchFamily="2" charset="2"/>
              <a:buChar char="q"/>
            </a:pPr>
            <a:r>
              <a:rPr lang="en" sz="1000" dirty="0">
                <a:latin typeface="Georgia" panose="02040502050405020303" pitchFamily="18" charset="0"/>
              </a:rPr>
              <a:t>Are there resources and expertise for procurement?</a:t>
            </a:r>
            <a:endParaRPr lang="sv-SE" sz="1000" dirty="0">
              <a:latin typeface="Georgia" panose="02040502050405020303" pitchFamily="18" charset="0"/>
            </a:endParaRPr>
          </a:p>
        </p:txBody>
      </p:sp>
      <p:sp>
        <p:nvSpPr>
          <p:cNvPr id="14" name="Rektangel 13">
            <a:extLst>
              <a:ext uri="{FF2B5EF4-FFF2-40B4-BE49-F238E27FC236}">
                <a16:creationId xmlns:a16="http://schemas.microsoft.com/office/drawing/2014/main" id="{696CFD2E-0FDE-E045-9D84-7091C4BC5306}"/>
              </a:ext>
            </a:extLst>
          </p:cNvPr>
          <p:cNvSpPr/>
          <p:nvPr/>
        </p:nvSpPr>
        <p:spPr>
          <a:xfrm>
            <a:off x="3599411" y="647999"/>
            <a:ext cx="3108853" cy="3157275"/>
          </a:xfrm>
          <a:prstGeom prst="rect">
            <a:avLst/>
          </a:prstGeom>
        </p:spPr>
        <p:txBody>
          <a:bodyPr wrap="square">
            <a:spAutoFit/>
          </a:bodyPr>
          <a:lstStyle/>
          <a:p>
            <a:pPr>
              <a:spcAft>
                <a:spcPts val="75"/>
              </a:spcAft>
            </a:pPr>
            <a:r>
              <a:rPr lang="sv-SE" sz="1000" b="1" i="1" dirty="0" err="1">
                <a:solidFill>
                  <a:prstClr val="black"/>
                </a:solidFill>
                <a:latin typeface="Georgia" panose="02040502050405020303" pitchFamily="18" charset="0"/>
                <a:cs typeface="Calibri Light" panose="020F0302020204030204" pitchFamily="34" charset="0"/>
              </a:rPr>
              <a:t>Select</a:t>
            </a:r>
            <a:r>
              <a:rPr lang="sv-SE" sz="1000" b="1" i="1" dirty="0">
                <a:solidFill>
                  <a:prstClr val="black"/>
                </a:solidFill>
                <a:latin typeface="Georgia" panose="02040502050405020303" pitchFamily="18" charset="0"/>
                <a:cs typeface="Calibri Light" panose="020F0302020204030204" pitchFamily="34" charset="0"/>
              </a:rPr>
              <a:t> B </a:t>
            </a:r>
            <a:r>
              <a:rPr lang="sv-SE" sz="1000" b="1" i="1" dirty="0" err="1">
                <a:solidFill>
                  <a:prstClr val="black"/>
                </a:solidFill>
                <a:latin typeface="Georgia" panose="02040502050405020303" pitchFamily="18" charset="0"/>
                <a:cs typeface="Calibri Light" panose="020F0302020204030204" pitchFamily="34" charset="0"/>
              </a:rPr>
              <a:t>if</a:t>
            </a:r>
            <a:r>
              <a:rPr lang="sv-SE" sz="1000" b="1" i="1" dirty="0">
                <a:solidFill>
                  <a:prstClr val="black"/>
                </a:solidFill>
                <a:latin typeface="Georgia" panose="02040502050405020303" pitchFamily="18" charset="0"/>
                <a:cs typeface="Calibri Light" panose="020F0302020204030204" pitchFamily="34" charset="0"/>
              </a:rPr>
              <a:t>:</a:t>
            </a:r>
          </a:p>
          <a:p>
            <a:pPr marL="171450" indent="-171450">
              <a:spcAft>
                <a:spcPts val="75"/>
              </a:spcAft>
              <a:buFont typeface="Wingdings" panose="05000000000000000000" pitchFamily="2" charset="2"/>
              <a:buChar char="q"/>
            </a:pPr>
            <a:r>
              <a:rPr lang="en" sz="1000" b="1" dirty="0">
                <a:solidFill>
                  <a:prstClr val="black"/>
                </a:solidFill>
                <a:latin typeface="Georgia" panose="02040502050405020303" pitchFamily="18" charset="0"/>
                <a:cs typeface="Calibri Light" panose="020F0302020204030204" pitchFamily="34" charset="0"/>
              </a:rPr>
              <a:t>There is no solution on the market</a:t>
            </a:r>
          </a:p>
          <a:p>
            <a:pPr marL="171450" indent="-171450">
              <a:spcAft>
                <a:spcPts val="75"/>
              </a:spcAft>
              <a:buFont typeface="Wingdings" panose="05000000000000000000" pitchFamily="2" charset="2"/>
              <a:buChar char="q"/>
            </a:pPr>
            <a:r>
              <a:rPr lang="en" sz="1000" b="1" dirty="0">
                <a:solidFill>
                  <a:prstClr val="black"/>
                </a:solidFill>
                <a:latin typeface="Georgia" panose="02040502050405020303" pitchFamily="18" charset="0"/>
                <a:cs typeface="Calibri Light" panose="020F0302020204030204" pitchFamily="34" charset="0"/>
              </a:rPr>
              <a:t>The main aim is to generate knowledge, insights and/or </a:t>
            </a:r>
            <a:r>
              <a:rPr lang="en" sz="1000" b="1" dirty="0" err="1">
                <a:solidFill>
                  <a:prstClr val="black"/>
                </a:solidFill>
                <a:latin typeface="Georgia" panose="02040502050405020303" pitchFamily="18" charset="0"/>
                <a:cs typeface="Calibri Light" panose="020F0302020204030204" pitchFamily="34" charset="0"/>
              </a:rPr>
              <a:t>PoC</a:t>
            </a:r>
            <a:r>
              <a:rPr lang="en" sz="1000" b="1" dirty="0">
                <a:solidFill>
                  <a:prstClr val="black"/>
                </a:solidFill>
                <a:latin typeface="Georgia" panose="02040502050405020303" pitchFamily="18" charset="0"/>
                <a:cs typeface="Calibri Light" panose="020F0302020204030204" pitchFamily="34" charset="0"/>
              </a:rPr>
              <a:t> (Proof-of-Concept)</a:t>
            </a:r>
            <a:endParaRPr lang="sv-SE" sz="1000" b="1" dirty="0">
              <a:solidFill>
                <a:prstClr val="black"/>
              </a:solidFill>
              <a:latin typeface="Georgia" panose="02040502050405020303" pitchFamily="18" charset="0"/>
              <a:cs typeface="Calibri Light" panose="020F0302020204030204" pitchFamily="34" charset="0"/>
            </a:endParaRPr>
          </a:p>
          <a:p>
            <a:pPr marL="171450" indent="-171450">
              <a:spcAft>
                <a:spcPts val="75"/>
              </a:spcAft>
              <a:buFont typeface="Wingdings" panose="05000000000000000000" pitchFamily="2" charset="2"/>
              <a:buChar char="q"/>
            </a:pPr>
            <a:r>
              <a:rPr lang="sv-SE" sz="1000" b="1" dirty="0">
                <a:solidFill>
                  <a:prstClr val="black"/>
                </a:solidFill>
                <a:latin typeface="Georgia" panose="02040502050405020303" pitchFamily="18" charset="0"/>
                <a:cs typeface="Calibri Light" panose="020F0302020204030204" pitchFamily="34" charset="0"/>
              </a:rPr>
              <a:t>TRL* 1-3</a:t>
            </a:r>
          </a:p>
          <a:p>
            <a:pPr>
              <a:spcAft>
                <a:spcPts val="75"/>
              </a:spcAft>
            </a:pPr>
            <a:endParaRPr lang="sv-SE" sz="1000" b="1" dirty="0">
              <a:solidFill>
                <a:prstClr val="black"/>
              </a:solidFill>
              <a:latin typeface="Georgia" panose="02040502050405020303" pitchFamily="18" charset="0"/>
              <a:cs typeface="Calibri Light" panose="020F0302020204030204" pitchFamily="34" charset="0"/>
            </a:endParaRPr>
          </a:p>
          <a:p>
            <a:pPr>
              <a:spcAft>
                <a:spcPts val="100"/>
              </a:spcAft>
            </a:pPr>
            <a:r>
              <a:rPr lang="sv-SE" sz="1000" b="1" i="1" dirty="0" err="1">
                <a:solidFill>
                  <a:prstClr val="black"/>
                </a:solidFill>
                <a:latin typeface="Georgia" panose="02040502050405020303" pitchFamily="18" charset="0"/>
                <a:cs typeface="Calibri Light" panose="020F0302020204030204" pitchFamily="34" charset="0"/>
              </a:rPr>
              <a:t>Also</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take</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account</a:t>
            </a:r>
            <a:r>
              <a:rPr lang="sv-SE" sz="1000" b="1" i="1" dirty="0">
                <a:solidFill>
                  <a:prstClr val="black"/>
                </a:solidFill>
                <a:latin typeface="Georgia" panose="02040502050405020303" pitchFamily="18" charset="0"/>
                <a:cs typeface="Calibri Light" panose="020F0302020204030204" pitchFamily="34" charset="0"/>
              </a:rPr>
              <a:t> </a:t>
            </a:r>
            <a:r>
              <a:rPr lang="sv-SE" sz="1000" b="1" i="1" dirty="0" err="1">
                <a:solidFill>
                  <a:prstClr val="black"/>
                </a:solidFill>
                <a:latin typeface="Georgia" panose="02040502050405020303" pitchFamily="18" charset="0"/>
                <a:cs typeface="Calibri Light" panose="020F0302020204030204" pitchFamily="34" charset="0"/>
              </a:rPr>
              <a:t>of</a:t>
            </a:r>
            <a:r>
              <a:rPr lang="sv-SE" sz="1000" b="1" i="1" dirty="0">
                <a:solidFill>
                  <a:prstClr val="black"/>
                </a:solidFill>
                <a:latin typeface="Georgia" panose="02040502050405020303" pitchFamily="18" charset="0"/>
                <a:cs typeface="Calibri Light" panose="020F0302020204030204" pitchFamily="34" charset="0"/>
              </a:rPr>
              <a:t>:</a:t>
            </a:r>
          </a:p>
          <a:p>
            <a:pPr marL="171450" indent="-171450">
              <a:spcAft>
                <a:spcPts val="100"/>
              </a:spcAft>
              <a:buFont typeface="Wingdings" pitchFamily="2" charset="2"/>
              <a:buChar char="q"/>
            </a:pPr>
            <a:r>
              <a:rPr lang="en" sz="1000" dirty="0">
                <a:latin typeface="Georgia" panose="02040502050405020303" pitchFamily="18" charset="0"/>
              </a:rPr>
              <a:t>Has a dialogue with the market been conducted?</a:t>
            </a:r>
          </a:p>
          <a:p>
            <a:pPr marL="171450" indent="-171450">
              <a:spcAft>
                <a:spcPts val="100"/>
              </a:spcAft>
              <a:buFont typeface="Wingdings" pitchFamily="2" charset="2"/>
              <a:buChar char="q"/>
            </a:pPr>
            <a:r>
              <a:rPr lang="en" sz="1000" dirty="0">
                <a:latin typeface="Georgia" panose="02040502050405020303" pitchFamily="18" charset="0"/>
              </a:rPr>
              <a:t>Is there interest in the </a:t>
            </a:r>
            <a:r>
              <a:rPr lang="en" sz="1000" dirty="0" err="1">
                <a:latin typeface="Georgia" panose="02040502050405020303" pitchFamily="18" charset="0"/>
              </a:rPr>
              <a:t>organisation</a:t>
            </a:r>
            <a:r>
              <a:rPr lang="en" sz="1000" dirty="0">
                <a:latin typeface="Georgia" panose="02040502050405020303" pitchFamily="18" charset="0"/>
              </a:rPr>
              <a:t> to explore a new, untested area?</a:t>
            </a:r>
          </a:p>
          <a:p>
            <a:pPr marL="171450" indent="-171450">
              <a:spcAft>
                <a:spcPts val="100"/>
              </a:spcAft>
              <a:buFont typeface="Wingdings" pitchFamily="2" charset="2"/>
              <a:buChar char="q"/>
            </a:pPr>
            <a:r>
              <a:rPr lang="en" sz="1000" dirty="0">
                <a:latin typeface="Georgia" panose="02040502050405020303" pitchFamily="18" charset="0"/>
              </a:rPr>
              <a:t>How are results to be managed and communicated to avoid conflict of interest in a potential future procurement process?</a:t>
            </a:r>
          </a:p>
          <a:p>
            <a:pPr marL="171450" indent="-171450">
              <a:spcAft>
                <a:spcPts val="100"/>
              </a:spcAft>
              <a:buFont typeface="Wingdings" pitchFamily="2" charset="2"/>
              <a:buChar char="q"/>
            </a:pPr>
            <a:r>
              <a:rPr lang="en" sz="1000" dirty="0">
                <a:latin typeface="Georgia" panose="02040502050405020303" pitchFamily="18" charset="0"/>
              </a:rPr>
              <a:t>Have the rules concerning government subsidy been observed?</a:t>
            </a:r>
          </a:p>
          <a:p>
            <a:pPr marL="171450" indent="-171450">
              <a:spcAft>
                <a:spcPts val="100"/>
              </a:spcAft>
              <a:buFont typeface="Wingdings" pitchFamily="2" charset="2"/>
              <a:buChar char="q"/>
            </a:pPr>
            <a:r>
              <a:rPr lang="en" sz="1000" dirty="0">
                <a:latin typeface="Georgia" panose="02040502050405020303" pitchFamily="18" charset="0"/>
              </a:rPr>
              <a:t>Is there any reason to choose R&amp;D partners through competitive tender?</a:t>
            </a:r>
          </a:p>
          <a:p>
            <a:pPr marL="171450" indent="-171450">
              <a:spcAft>
                <a:spcPts val="100"/>
              </a:spcAft>
              <a:buFont typeface="Wingdings" pitchFamily="2" charset="2"/>
              <a:buChar char="q"/>
            </a:pPr>
            <a:r>
              <a:rPr lang="en" sz="1000" dirty="0">
                <a:latin typeface="Georgia" panose="02040502050405020303" pitchFamily="18" charset="0"/>
              </a:rPr>
              <a:t>Is there interest and value in collaboration between regions?</a:t>
            </a:r>
            <a:endParaRPr lang="sv-SE" sz="1000" dirty="0">
              <a:latin typeface="Georgia" panose="02040502050405020303" pitchFamily="18" charset="0"/>
            </a:endParaRPr>
          </a:p>
        </p:txBody>
      </p:sp>
      <p:sp>
        <p:nvSpPr>
          <p:cNvPr id="15" name="textruta 14">
            <a:extLst>
              <a:ext uri="{FF2B5EF4-FFF2-40B4-BE49-F238E27FC236}">
                <a16:creationId xmlns:a16="http://schemas.microsoft.com/office/drawing/2014/main" id="{5CE493B2-A6A0-DB42-BC71-B24AC5A273CE}"/>
              </a:ext>
            </a:extLst>
          </p:cNvPr>
          <p:cNvSpPr txBox="1"/>
          <p:nvPr/>
        </p:nvSpPr>
        <p:spPr>
          <a:xfrm>
            <a:off x="1075946" y="289914"/>
            <a:ext cx="2300288" cy="261610"/>
          </a:xfrm>
          <a:prstGeom prst="rect">
            <a:avLst/>
          </a:prstGeom>
          <a:solidFill>
            <a:srgbClr val="AD2945"/>
          </a:solidFill>
          <a:ln>
            <a:solidFill>
              <a:srgbClr val="AD2945"/>
            </a:solidFill>
          </a:ln>
          <a:effectLst>
            <a:outerShdw blurRad="50800" dist="38100" dir="2700000" algn="tl" rotWithShape="0">
              <a:prstClr val="black">
                <a:alpha val="40000"/>
              </a:prstClr>
            </a:outerShdw>
            <a:softEdge rad="12700"/>
          </a:effectLst>
        </p:spPr>
        <p:txBody>
          <a:bodyPr wrap="square" rtlCol="0" anchor="ctr" anchorCtr="0">
            <a:spAutoFit/>
          </a:bodyPr>
          <a:lstStyle/>
          <a:p>
            <a:pPr algn="ctr"/>
            <a:r>
              <a:rPr lang="en-GB" sz="1100" b="1" dirty="0">
                <a:solidFill>
                  <a:schemeClr val="bg1"/>
                </a:solidFill>
                <a:latin typeface="Arial" panose="020B0604020202020204" pitchFamily="34" charset="0"/>
                <a:cs typeface="Arial" panose="020B0604020202020204" pitchFamily="34" charset="0"/>
              </a:rPr>
              <a:t>INDEPENDENT DEVELOPMENT</a:t>
            </a:r>
          </a:p>
        </p:txBody>
      </p:sp>
      <p:sp>
        <p:nvSpPr>
          <p:cNvPr id="16" name="textruta 15">
            <a:extLst>
              <a:ext uri="{FF2B5EF4-FFF2-40B4-BE49-F238E27FC236}">
                <a16:creationId xmlns:a16="http://schemas.microsoft.com/office/drawing/2014/main" id="{F390517D-9167-824E-923E-EAC3496DD2DD}"/>
              </a:ext>
            </a:extLst>
          </p:cNvPr>
          <p:cNvSpPr txBox="1"/>
          <p:nvPr/>
        </p:nvSpPr>
        <p:spPr>
          <a:xfrm>
            <a:off x="7137577" y="288000"/>
            <a:ext cx="1515398" cy="265438"/>
          </a:xfrm>
          <a:prstGeom prst="rect">
            <a:avLst/>
          </a:prstGeom>
          <a:solidFill>
            <a:srgbClr val="AD2945"/>
          </a:solidFill>
          <a:ln>
            <a:solidFill>
              <a:srgbClr val="AD2945"/>
            </a:solidFill>
          </a:ln>
          <a:effectLst>
            <a:outerShdw blurRad="50800" dist="38100" dir="2700000" algn="tl" rotWithShape="0">
              <a:prstClr val="black">
                <a:alpha val="40000"/>
              </a:prstClr>
            </a:outerShdw>
            <a:softEdge rad="12700"/>
          </a:effectLst>
        </p:spPr>
        <p:txBody>
          <a:bodyPr wrap="square" rtlCol="0" anchor="ctr" anchorCtr="0">
            <a:spAutoFit/>
          </a:bodyPr>
          <a:lstStyle/>
          <a:p>
            <a:pPr algn="ctr"/>
            <a:r>
              <a:rPr lang="en-GB" sz="1100" b="1" dirty="0">
                <a:solidFill>
                  <a:schemeClr val="bg1"/>
                </a:solidFill>
                <a:latin typeface="Arial" panose="020B0604020202020204" pitchFamily="34" charset="0"/>
                <a:cs typeface="Arial" panose="020B0604020202020204" pitchFamily="34" charset="0"/>
              </a:rPr>
              <a:t>CO-DEVELOPMENT</a:t>
            </a:r>
          </a:p>
        </p:txBody>
      </p:sp>
      <p:sp>
        <p:nvSpPr>
          <p:cNvPr id="17" name="textruta 16">
            <a:extLst>
              <a:ext uri="{FF2B5EF4-FFF2-40B4-BE49-F238E27FC236}">
                <a16:creationId xmlns:a16="http://schemas.microsoft.com/office/drawing/2014/main" id="{F02D7443-C5BF-0C45-8F48-491138BDE1BB}"/>
              </a:ext>
            </a:extLst>
          </p:cNvPr>
          <p:cNvSpPr txBox="1"/>
          <p:nvPr/>
        </p:nvSpPr>
        <p:spPr>
          <a:xfrm>
            <a:off x="9867178" y="288000"/>
            <a:ext cx="1515398" cy="265438"/>
          </a:xfrm>
          <a:prstGeom prst="rect">
            <a:avLst/>
          </a:prstGeom>
          <a:solidFill>
            <a:srgbClr val="AD2945"/>
          </a:solidFill>
          <a:ln>
            <a:solidFill>
              <a:srgbClr val="AD2945"/>
            </a:solidFill>
          </a:ln>
          <a:effectLst>
            <a:outerShdw blurRad="50800" dist="38100" dir="2700000" algn="tl" rotWithShape="0">
              <a:prstClr val="black">
                <a:alpha val="40000"/>
              </a:prstClr>
            </a:outerShdw>
            <a:softEdge rad="12700"/>
          </a:effectLst>
        </p:spPr>
        <p:txBody>
          <a:bodyPr wrap="square" rtlCol="0" anchor="ctr" anchorCtr="0">
            <a:spAutoFit/>
          </a:bodyPr>
          <a:lstStyle/>
          <a:p>
            <a:pPr algn="ctr"/>
            <a:r>
              <a:rPr lang="en-GB" sz="1100" b="1" dirty="0">
                <a:solidFill>
                  <a:schemeClr val="bg1"/>
                </a:solidFill>
                <a:latin typeface="Arial" panose="020B0604020202020204" pitchFamily="34" charset="0"/>
                <a:cs typeface="Arial" panose="020B0604020202020204" pitchFamily="34" charset="0"/>
              </a:rPr>
              <a:t>PURCHASE</a:t>
            </a:r>
          </a:p>
        </p:txBody>
      </p:sp>
      <p:sp>
        <p:nvSpPr>
          <p:cNvPr id="18" name="textruta 17">
            <a:extLst>
              <a:ext uri="{FF2B5EF4-FFF2-40B4-BE49-F238E27FC236}">
                <a16:creationId xmlns:a16="http://schemas.microsoft.com/office/drawing/2014/main" id="{9C409B4B-532F-614C-BF8E-EB35E59B482D}"/>
              </a:ext>
            </a:extLst>
          </p:cNvPr>
          <p:cNvSpPr txBox="1"/>
          <p:nvPr/>
        </p:nvSpPr>
        <p:spPr>
          <a:xfrm>
            <a:off x="4141417" y="289914"/>
            <a:ext cx="1870975" cy="261610"/>
          </a:xfrm>
          <a:prstGeom prst="rect">
            <a:avLst/>
          </a:prstGeom>
          <a:solidFill>
            <a:srgbClr val="AD2945"/>
          </a:solidFill>
          <a:ln>
            <a:solidFill>
              <a:srgbClr val="AD2945"/>
            </a:solidFill>
          </a:ln>
          <a:effectLst>
            <a:outerShdw blurRad="50800" dist="38100" dir="2700000" algn="tl" rotWithShape="0">
              <a:prstClr val="black">
                <a:alpha val="40000"/>
              </a:prstClr>
            </a:outerShdw>
            <a:softEdge rad="12700"/>
          </a:effectLst>
        </p:spPr>
        <p:txBody>
          <a:bodyPr wrap="square" rtlCol="0" anchor="ctr" anchorCtr="0">
            <a:spAutoFit/>
          </a:bodyPr>
          <a:lstStyle/>
          <a:p>
            <a:pPr algn="ctr"/>
            <a:r>
              <a:rPr lang="en-GB" sz="1100" b="1" dirty="0">
                <a:solidFill>
                  <a:schemeClr val="bg1"/>
                </a:solidFill>
                <a:latin typeface="Arial" panose="020B0604020202020204" pitchFamily="34" charset="0"/>
                <a:cs typeface="Arial" panose="020B0604020202020204" pitchFamily="34" charset="0"/>
              </a:rPr>
              <a:t>R&amp;D-COLLABORATION</a:t>
            </a:r>
          </a:p>
        </p:txBody>
      </p:sp>
      <p:sp>
        <p:nvSpPr>
          <p:cNvPr id="19" name="Rektangel 18">
            <a:extLst>
              <a:ext uri="{FF2B5EF4-FFF2-40B4-BE49-F238E27FC236}">
                <a16:creationId xmlns:a16="http://schemas.microsoft.com/office/drawing/2014/main" id="{368A4AF2-8AD7-5A43-AD5A-468FDB47287F}"/>
              </a:ext>
            </a:extLst>
          </p:cNvPr>
          <p:cNvSpPr/>
          <p:nvPr/>
        </p:nvSpPr>
        <p:spPr>
          <a:xfrm>
            <a:off x="739764" y="5032337"/>
            <a:ext cx="2848274" cy="1277273"/>
          </a:xfrm>
          <a:prstGeom prst="rect">
            <a:avLst/>
          </a:prstGeom>
        </p:spPr>
        <p:txBody>
          <a:bodyPr wrap="square" numCol="1" spcCol="180000">
            <a:spAutoFit/>
          </a:bodyPr>
          <a:lstStyle/>
          <a:p>
            <a:r>
              <a:rPr lang="en" sz="700" dirty="0">
                <a:latin typeface="Georgia" panose="02040502050405020303" pitchFamily="18" charset="0"/>
              </a:rPr>
              <a:t>The aim of the game plan is to clarify how the development of services and products within public healthcare can be run in collaboration without distorting or blocking competition for private stakeholders. </a:t>
            </a:r>
          </a:p>
          <a:p>
            <a:endParaRPr lang="en" sz="700" dirty="0">
              <a:latin typeface="Georgia" panose="02040502050405020303" pitchFamily="18" charset="0"/>
            </a:endParaRPr>
          </a:p>
          <a:p>
            <a:r>
              <a:rPr lang="en" sz="700" dirty="0">
                <a:latin typeface="Georgia" panose="02040502050405020303" pitchFamily="18" charset="0"/>
              </a:rPr>
              <a:t>The game plan and checklists describe a few somewhat fundamental development stages and gather a number of important questions to discuss and take into account before and during the development and innovation work, as a support for people working within the ‘innovation system’ and who interact with external or public agents.</a:t>
            </a:r>
          </a:p>
        </p:txBody>
      </p:sp>
      <p:sp>
        <p:nvSpPr>
          <p:cNvPr id="20" name="Rektangel 19">
            <a:extLst>
              <a:ext uri="{FF2B5EF4-FFF2-40B4-BE49-F238E27FC236}">
                <a16:creationId xmlns:a16="http://schemas.microsoft.com/office/drawing/2014/main" id="{18C7798A-E42B-3C42-A255-79317AEDCB48}"/>
              </a:ext>
            </a:extLst>
          </p:cNvPr>
          <p:cNvSpPr/>
          <p:nvPr/>
        </p:nvSpPr>
        <p:spPr>
          <a:xfrm>
            <a:off x="3725135" y="5049070"/>
            <a:ext cx="2776442" cy="1492716"/>
          </a:xfrm>
          <a:prstGeom prst="rect">
            <a:avLst/>
          </a:prstGeom>
        </p:spPr>
        <p:txBody>
          <a:bodyPr wrap="square">
            <a:spAutoFit/>
          </a:bodyPr>
          <a:lstStyle/>
          <a:p>
            <a:r>
              <a:rPr lang="en" sz="700" dirty="0">
                <a:latin typeface="Georgia" panose="02040502050405020303" pitchFamily="18" charset="0"/>
              </a:rPr>
              <a:t>The hope is for the game plan also to contribute to increased clarity, shared use of language, in interactions with various agents and that this in turn will contribute to more effective development and implementation.</a:t>
            </a:r>
          </a:p>
          <a:p>
            <a:endParaRPr lang="en" sz="700" dirty="0">
              <a:latin typeface="Georgia" panose="02040502050405020303" pitchFamily="18" charset="0"/>
            </a:endParaRPr>
          </a:p>
          <a:p>
            <a:r>
              <a:rPr lang="en" sz="700" dirty="0">
                <a:latin typeface="Georgia" panose="02040502050405020303" pitchFamily="18" charset="0"/>
              </a:rPr>
              <a:t>The game plan was developed in collaboration between Region Stockholm, </a:t>
            </a:r>
            <a:r>
              <a:rPr lang="en" sz="700" dirty="0" err="1">
                <a:latin typeface="Georgia" panose="02040502050405020303" pitchFamily="18" charset="0"/>
              </a:rPr>
              <a:t>Västra</a:t>
            </a:r>
            <a:r>
              <a:rPr lang="en" sz="700" dirty="0">
                <a:latin typeface="Georgia" panose="02040502050405020303" pitchFamily="18" charset="0"/>
              </a:rPr>
              <a:t> </a:t>
            </a:r>
            <a:r>
              <a:rPr lang="en" sz="700" dirty="0" err="1">
                <a:latin typeface="Georgia" panose="02040502050405020303" pitchFamily="18" charset="0"/>
              </a:rPr>
              <a:t>Götaland</a:t>
            </a:r>
            <a:r>
              <a:rPr lang="en" sz="700" dirty="0">
                <a:latin typeface="Georgia" panose="02040502050405020303" pitchFamily="18" charset="0"/>
              </a:rPr>
              <a:t> region, Region </a:t>
            </a:r>
            <a:r>
              <a:rPr lang="en" sz="700" dirty="0" err="1">
                <a:latin typeface="Georgia" panose="02040502050405020303" pitchFamily="18" charset="0"/>
              </a:rPr>
              <a:t>Västerbotten</a:t>
            </a:r>
            <a:r>
              <a:rPr lang="en" sz="700" dirty="0">
                <a:latin typeface="Georgia" panose="02040502050405020303" pitchFamily="18" charset="0"/>
              </a:rPr>
              <a:t> and Region </a:t>
            </a:r>
            <a:r>
              <a:rPr lang="en" sz="700" dirty="0" err="1">
                <a:latin typeface="Georgia" panose="02040502050405020303" pitchFamily="18" charset="0"/>
              </a:rPr>
              <a:t>Skåne</a:t>
            </a:r>
            <a:r>
              <a:rPr lang="en" sz="700" dirty="0">
                <a:latin typeface="Georgia" panose="02040502050405020303" pitchFamily="18" charset="0"/>
              </a:rPr>
              <a:t>, within the Swelife project SWEPER.</a:t>
            </a:r>
          </a:p>
          <a:p>
            <a:endParaRPr lang="en" sz="700" dirty="0">
              <a:latin typeface="Georgia" panose="02040502050405020303" pitchFamily="18" charset="0"/>
            </a:endParaRPr>
          </a:p>
          <a:p>
            <a:r>
              <a:rPr lang="en" sz="700" dirty="0">
                <a:latin typeface="Georgia" panose="02040502050405020303" pitchFamily="18" charset="0"/>
              </a:rPr>
              <a:t>The game plan is administrated by the regions and Swelife together and can be considered as a living document. Comments are welcome. </a:t>
            </a:r>
          </a:p>
          <a:p>
            <a:endParaRPr lang="en" sz="700" dirty="0">
              <a:latin typeface="Georgia" panose="02040502050405020303" pitchFamily="18" charset="0"/>
            </a:endParaRPr>
          </a:p>
        </p:txBody>
      </p:sp>
      <p:sp>
        <p:nvSpPr>
          <p:cNvPr id="21" name="textruta 20">
            <a:extLst>
              <a:ext uri="{FF2B5EF4-FFF2-40B4-BE49-F238E27FC236}">
                <a16:creationId xmlns:a16="http://schemas.microsoft.com/office/drawing/2014/main" id="{C5FA2EBD-A93F-334C-B8F7-137DF8285076}"/>
              </a:ext>
            </a:extLst>
          </p:cNvPr>
          <p:cNvSpPr txBox="1"/>
          <p:nvPr/>
        </p:nvSpPr>
        <p:spPr>
          <a:xfrm rot="16200000">
            <a:off x="-239912" y="5429134"/>
            <a:ext cx="1384997" cy="523220"/>
          </a:xfrm>
          <a:prstGeom prst="rect">
            <a:avLst/>
          </a:prstGeom>
          <a:noFill/>
        </p:spPr>
        <p:txBody>
          <a:bodyPr wrap="square" rtlCol="0">
            <a:spAutoFit/>
          </a:bodyPr>
          <a:lstStyle/>
          <a:p>
            <a:r>
              <a:rPr lang="en-GB" sz="1400" b="1" dirty="0">
                <a:latin typeface="Arial" panose="020B0604020202020204" pitchFamily="34" charset="0"/>
                <a:cs typeface="Arial" panose="020B0604020202020204" pitchFamily="34" charset="0"/>
              </a:rPr>
              <a:t>About the game plan</a:t>
            </a:r>
          </a:p>
        </p:txBody>
      </p:sp>
      <p:sp>
        <p:nvSpPr>
          <p:cNvPr id="8" name="textruta 7">
            <a:extLst>
              <a:ext uri="{FF2B5EF4-FFF2-40B4-BE49-F238E27FC236}">
                <a16:creationId xmlns:a16="http://schemas.microsoft.com/office/drawing/2014/main" id="{03CC7C43-3AEF-0449-B795-573C1460FED7}"/>
              </a:ext>
            </a:extLst>
          </p:cNvPr>
          <p:cNvSpPr txBox="1"/>
          <p:nvPr/>
        </p:nvSpPr>
        <p:spPr>
          <a:xfrm>
            <a:off x="6705634" y="5032337"/>
            <a:ext cx="2776441" cy="1708160"/>
          </a:xfrm>
          <a:prstGeom prst="rect">
            <a:avLst/>
          </a:prstGeom>
          <a:noFill/>
        </p:spPr>
        <p:txBody>
          <a:bodyPr wrap="square" rtlCol="0">
            <a:spAutoFit/>
          </a:bodyPr>
          <a:lstStyle/>
          <a:p>
            <a:r>
              <a:rPr lang="en-GB" sz="700" b="1" dirty="0">
                <a:latin typeface="Georgia" panose="02040502050405020303" pitchFamily="18" charset="0"/>
              </a:rPr>
              <a:t>Innovationsplatsen, </a:t>
            </a:r>
            <a:r>
              <a:rPr lang="en-GB" sz="700" dirty="0">
                <a:latin typeface="Georgia" panose="02040502050405020303" pitchFamily="18" charset="0"/>
              </a:rPr>
              <a:t>Karolinska </a:t>
            </a:r>
            <a:r>
              <a:rPr lang="en-GB" sz="700" dirty="0" err="1">
                <a:latin typeface="Georgia" panose="02040502050405020303" pitchFamily="18" charset="0"/>
              </a:rPr>
              <a:t>Universitetssjukhuset</a:t>
            </a:r>
            <a:endParaRPr lang="en-GB" sz="700" dirty="0">
              <a:latin typeface="Georgia" panose="02040502050405020303" pitchFamily="18" charset="0"/>
            </a:endParaRPr>
          </a:p>
          <a:p>
            <a:r>
              <a:rPr lang="en-GB" sz="700" dirty="0">
                <a:latin typeface="Georgia" panose="02040502050405020303" pitchFamily="18" charset="0"/>
                <a:hlinkClick r:id="rId2"/>
              </a:rPr>
              <a:t>Innovationsplatsen.Karolinska@sll.se</a:t>
            </a:r>
            <a:endParaRPr lang="en-GB" sz="700" dirty="0">
              <a:latin typeface="Georgia" panose="02040502050405020303" pitchFamily="18" charset="0"/>
            </a:endParaRPr>
          </a:p>
          <a:p>
            <a:endParaRPr lang="en-GB" sz="700" dirty="0">
              <a:latin typeface="Georgia" panose="02040502050405020303" pitchFamily="18" charset="0"/>
            </a:endParaRPr>
          </a:p>
          <a:p>
            <a:r>
              <a:rPr lang="sv-SE" sz="700" b="1" dirty="0">
                <a:latin typeface="Georgia" panose="02040502050405020303" pitchFamily="18" charset="0"/>
              </a:rPr>
              <a:t>Region Stockholm Innovation</a:t>
            </a:r>
          </a:p>
          <a:p>
            <a:r>
              <a:rPr lang="sv-SE" sz="700" dirty="0">
                <a:latin typeface="Georgia" panose="02040502050405020303" pitchFamily="18" charset="0"/>
                <a:hlinkClick r:id="rId3"/>
              </a:rPr>
              <a:t>sllinnovation@sll.se</a:t>
            </a:r>
            <a:endParaRPr lang="sv-SE" sz="700" dirty="0">
              <a:latin typeface="Georgia" panose="02040502050405020303" pitchFamily="18" charset="0"/>
            </a:endParaRPr>
          </a:p>
          <a:p>
            <a:endParaRPr lang="en-GB" sz="700" dirty="0">
              <a:latin typeface="Georgia" panose="02040502050405020303" pitchFamily="18" charset="0"/>
            </a:endParaRPr>
          </a:p>
          <a:p>
            <a:r>
              <a:rPr lang="en-GB" sz="700" b="1" dirty="0" err="1">
                <a:latin typeface="Georgia" panose="02040502050405020303" pitchFamily="18" charset="0"/>
              </a:rPr>
              <a:t>Innovationsplattformen</a:t>
            </a:r>
            <a:r>
              <a:rPr lang="en-GB" sz="700" b="1" dirty="0">
                <a:latin typeface="Georgia" panose="02040502050405020303" pitchFamily="18" charset="0"/>
              </a:rPr>
              <a:t>, </a:t>
            </a:r>
            <a:r>
              <a:rPr lang="en-GB" sz="700" dirty="0" err="1">
                <a:latin typeface="Georgia" panose="02040502050405020303" pitchFamily="18" charset="0"/>
              </a:rPr>
              <a:t>Västra</a:t>
            </a:r>
            <a:r>
              <a:rPr lang="en-GB" sz="700" dirty="0">
                <a:latin typeface="Georgia" panose="02040502050405020303" pitchFamily="18" charset="0"/>
              </a:rPr>
              <a:t> </a:t>
            </a:r>
            <a:r>
              <a:rPr lang="en-GB" sz="700" dirty="0" err="1">
                <a:latin typeface="Georgia" panose="02040502050405020303" pitchFamily="18" charset="0"/>
              </a:rPr>
              <a:t>Götalandsregionen</a:t>
            </a:r>
            <a:br>
              <a:rPr lang="en-GB" sz="700" dirty="0">
                <a:latin typeface="Georgia" panose="02040502050405020303" pitchFamily="18" charset="0"/>
              </a:rPr>
            </a:br>
            <a:r>
              <a:rPr lang="en-GB" sz="700" dirty="0" err="1">
                <a:latin typeface="Georgia" panose="02040502050405020303" pitchFamily="18" charset="0"/>
                <a:hlinkClick r:id="rId4"/>
              </a:rPr>
              <a:t>i</a:t>
            </a:r>
            <a:r>
              <a:rPr lang="sv-SE" sz="700" dirty="0">
                <a:latin typeface="Georgia" panose="02040502050405020303" pitchFamily="18" charset="0"/>
                <a:hlinkClick r:id="rId4"/>
              </a:rPr>
              <a:t>nnovationsplattformen@vgregion.se</a:t>
            </a:r>
            <a:endParaRPr lang="sv-SE" sz="700" dirty="0">
              <a:latin typeface="Georgia" panose="02040502050405020303" pitchFamily="18" charset="0"/>
            </a:endParaRPr>
          </a:p>
          <a:p>
            <a:endParaRPr lang="sv-SE" sz="700" dirty="0">
              <a:latin typeface="Georgia" panose="02040502050405020303" pitchFamily="18" charset="0"/>
            </a:endParaRPr>
          </a:p>
          <a:p>
            <a:r>
              <a:rPr lang="en-GB" sz="700" b="1" dirty="0" err="1">
                <a:latin typeface="Georgia" panose="02040502050405020303" pitchFamily="18" charset="0"/>
              </a:rPr>
              <a:t>Innovationssluss</a:t>
            </a:r>
            <a:r>
              <a:rPr lang="en-GB" sz="700" b="1" dirty="0">
                <a:latin typeface="Georgia" panose="02040502050405020303" pitchFamily="18" charset="0"/>
              </a:rPr>
              <a:t> </a:t>
            </a:r>
            <a:r>
              <a:rPr lang="en-GB" sz="700" b="1" dirty="0" err="1">
                <a:latin typeface="Georgia" panose="02040502050405020303" pitchFamily="18" charset="0"/>
              </a:rPr>
              <a:t>Västerbotten</a:t>
            </a:r>
            <a:br>
              <a:rPr lang="en-GB" sz="700" dirty="0">
                <a:latin typeface="Georgia" panose="02040502050405020303" pitchFamily="18" charset="0"/>
              </a:rPr>
            </a:br>
            <a:r>
              <a:rPr lang="en-GB" sz="700" dirty="0">
                <a:latin typeface="Georgia" panose="02040502050405020303" pitchFamily="18" charset="0"/>
              </a:rPr>
              <a:t>regionvasterbotten.se</a:t>
            </a:r>
            <a:br>
              <a:rPr lang="en-GB" sz="700" dirty="0">
                <a:latin typeface="Georgia" panose="02040502050405020303" pitchFamily="18" charset="0"/>
              </a:rPr>
            </a:br>
            <a:r>
              <a:rPr lang="sv-SE" sz="700" dirty="0">
                <a:latin typeface="Georgia" panose="02040502050405020303" pitchFamily="18" charset="0"/>
              </a:rPr>
              <a:t>090-785 98 95</a:t>
            </a:r>
            <a:endParaRPr lang="en-GB" sz="700" dirty="0">
              <a:latin typeface="Georgia" panose="02040502050405020303" pitchFamily="18" charset="0"/>
            </a:endParaRPr>
          </a:p>
          <a:p>
            <a:endParaRPr lang="en-GB" sz="700" dirty="0">
              <a:latin typeface="Georgia" panose="02040502050405020303" pitchFamily="18" charset="0"/>
            </a:endParaRPr>
          </a:p>
          <a:p>
            <a:r>
              <a:rPr lang="en-GB" sz="700" b="1" dirty="0">
                <a:latin typeface="Georgia" panose="02040502050405020303" pitchFamily="18" charset="0"/>
              </a:rPr>
              <a:t>Innovation </a:t>
            </a:r>
            <a:r>
              <a:rPr lang="en-GB" sz="700" b="1" dirty="0" err="1">
                <a:latin typeface="Georgia" panose="02040502050405020303" pitchFamily="18" charset="0"/>
              </a:rPr>
              <a:t>Skåne</a:t>
            </a:r>
            <a:endParaRPr lang="en-GB" sz="700" b="1" dirty="0">
              <a:latin typeface="Georgia" panose="02040502050405020303" pitchFamily="18" charset="0"/>
            </a:endParaRPr>
          </a:p>
          <a:p>
            <a:r>
              <a:rPr lang="en-GB" sz="700" dirty="0">
                <a:latin typeface="Georgia" panose="02040502050405020303" pitchFamily="18" charset="0"/>
                <a:hlinkClick r:id="rId5"/>
              </a:rPr>
              <a:t>info@innovationskane.com</a:t>
            </a:r>
            <a:endParaRPr lang="en-GB" sz="700" dirty="0">
              <a:latin typeface="Georgia" panose="02040502050405020303" pitchFamily="18" charset="0"/>
            </a:endParaRPr>
          </a:p>
        </p:txBody>
      </p:sp>
      <p:sp>
        <p:nvSpPr>
          <p:cNvPr id="26" name="textruta 25">
            <a:extLst>
              <a:ext uri="{FF2B5EF4-FFF2-40B4-BE49-F238E27FC236}">
                <a16:creationId xmlns:a16="http://schemas.microsoft.com/office/drawing/2014/main" id="{DA69F989-DFFF-5946-9225-4408CB3DC566}"/>
              </a:ext>
            </a:extLst>
          </p:cNvPr>
          <p:cNvSpPr txBox="1"/>
          <p:nvPr/>
        </p:nvSpPr>
        <p:spPr>
          <a:xfrm>
            <a:off x="6693133" y="4814723"/>
            <a:ext cx="1886814" cy="253916"/>
          </a:xfrm>
          <a:prstGeom prst="rect">
            <a:avLst/>
          </a:prstGeom>
          <a:noFill/>
        </p:spPr>
        <p:txBody>
          <a:bodyPr wrap="square" rtlCol="0">
            <a:spAutoFit/>
          </a:bodyPr>
          <a:lstStyle/>
          <a:p>
            <a:r>
              <a:rPr lang="en-GB" sz="1050" b="1" dirty="0">
                <a:latin typeface="Arial" panose="020B0604020202020204" pitchFamily="34" charset="0"/>
                <a:cs typeface="Arial" panose="020B0604020202020204" pitchFamily="34" charset="0"/>
              </a:rPr>
              <a:t>Contact</a:t>
            </a:r>
          </a:p>
        </p:txBody>
      </p:sp>
      <p:sp>
        <p:nvSpPr>
          <p:cNvPr id="12" name="textruta 11">
            <a:extLst>
              <a:ext uri="{FF2B5EF4-FFF2-40B4-BE49-F238E27FC236}">
                <a16:creationId xmlns:a16="http://schemas.microsoft.com/office/drawing/2014/main" id="{6A196050-A2CA-4D7D-A426-A1843C598E2D}"/>
              </a:ext>
            </a:extLst>
          </p:cNvPr>
          <p:cNvSpPr txBox="1"/>
          <p:nvPr/>
        </p:nvSpPr>
        <p:spPr>
          <a:xfrm>
            <a:off x="9437865" y="3166880"/>
            <a:ext cx="2499607" cy="954107"/>
          </a:xfrm>
          <a:prstGeom prst="rect">
            <a:avLst/>
          </a:prstGeom>
          <a:noFill/>
        </p:spPr>
        <p:txBody>
          <a:bodyPr wrap="square" rtlCol="0">
            <a:spAutoFit/>
          </a:bodyPr>
          <a:lstStyle/>
          <a:p>
            <a:r>
              <a:rPr lang="en" sz="800" i="1" dirty="0">
                <a:latin typeface="Georgia" panose="02040502050405020303" pitchFamily="18" charset="0"/>
              </a:rPr>
              <a:t>*TRL, Technology Readiness Level (TRL) is a method developed to designate the degree of maturity of a technology. The measuring system provides an understanding of the technology’s status in the entire innovation chain. There are nine defined TRL levels with 1 being the lowest level and 9 the highest.</a:t>
            </a:r>
            <a:endParaRPr lang="sv-SE" sz="800" i="1" dirty="0">
              <a:latin typeface="Georgia" panose="02040502050405020303" pitchFamily="18" charset="0"/>
            </a:endParaRPr>
          </a:p>
        </p:txBody>
      </p:sp>
      <p:cxnSp>
        <p:nvCxnSpPr>
          <p:cNvPr id="22" name="Rak 21">
            <a:extLst>
              <a:ext uri="{FF2B5EF4-FFF2-40B4-BE49-F238E27FC236}">
                <a16:creationId xmlns:a16="http://schemas.microsoft.com/office/drawing/2014/main" id="{31006280-F649-1A47-AD8B-2EDF5B78AE40}"/>
              </a:ext>
            </a:extLst>
          </p:cNvPr>
          <p:cNvCxnSpPr/>
          <p:nvPr/>
        </p:nvCxnSpPr>
        <p:spPr>
          <a:xfrm>
            <a:off x="0" y="4771537"/>
            <a:ext cx="9433887" cy="0"/>
          </a:xfrm>
          <a:prstGeom prst="line">
            <a:avLst/>
          </a:prstGeom>
        </p:spPr>
        <p:style>
          <a:lnRef idx="1">
            <a:schemeClr val="dk1"/>
          </a:lnRef>
          <a:fillRef idx="0">
            <a:schemeClr val="dk1"/>
          </a:fillRef>
          <a:effectRef idx="0">
            <a:schemeClr val="dk1"/>
          </a:effectRef>
          <a:fontRef idx="minor">
            <a:schemeClr val="tx1"/>
          </a:fontRef>
        </p:style>
      </p:cxnSp>
      <p:cxnSp>
        <p:nvCxnSpPr>
          <p:cNvPr id="31" name="Rak 30">
            <a:extLst>
              <a:ext uri="{FF2B5EF4-FFF2-40B4-BE49-F238E27FC236}">
                <a16:creationId xmlns:a16="http://schemas.microsoft.com/office/drawing/2014/main" id="{2093791A-FC5A-AD41-8FCE-6671C5B68ECB}"/>
              </a:ext>
            </a:extLst>
          </p:cNvPr>
          <p:cNvCxnSpPr/>
          <p:nvPr/>
        </p:nvCxnSpPr>
        <p:spPr>
          <a:xfrm>
            <a:off x="9433887" y="4771537"/>
            <a:ext cx="0" cy="2086463"/>
          </a:xfrm>
          <a:prstGeom prst="line">
            <a:avLst/>
          </a:prstGeom>
        </p:spPr>
        <p:style>
          <a:lnRef idx="1">
            <a:schemeClr val="dk1"/>
          </a:lnRef>
          <a:fillRef idx="0">
            <a:schemeClr val="dk1"/>
          </a:fillRef>
          <a:effectRef idx="0">
            <a:schemeClr val="dk1"/>
          </a:effectRef>
          <a:fontRef idx="minor">
            <a:schemeClr val="tx1"/>
          </a:fontRef>
        </p:style>
      </p:cxnSp>
      <p:pic>
        <p:nvPicPr>
          <p:cNvPr id="30" name="Bildobjekt 29">
            <a:extLst>
              <a:ext uri="{FF2B5EF4-FFF2-40B4-BE49-F238E27FC236}">
                <a16:creationId xmlns:a16="http://schemas.microsoft.com/office/drawing/2014/main" id="{6CB0330D-53E0-B64D-B393-32A1011E4DA3}"/>
              </a:ext>
            </a:extLst>
          </p:cNvPr>
          <p:cNvPicPr>
            <a:picLocks noChangeAspect="1"/>
          </p:cNvPicPr>
          <p:nvPr/>
        </p:nvPicPr>
        <p:blipFill>
          <a:blip r:embed="rId6"/>
          <a:stretch>
            <a:fillRect/>
          </a:stretch>
        </p:blipFill>
        <p:spPr>
          <a:xfrm>
            <a:off x="9732828" y="4506025"/>
            <a:ext cx="939925" cy="204814"/>
          </a:xfrm>
          <a:prstGeom prst="rect">
            <a:avLst/>
          </a:prstGeom>
        </p:spPr>
      </p:pic>
      <p:pic>
        <p:nvPicPr>
          <p:cNvPr id="32" name="Bildobjekt 31">
            <a:extLst>
              <a:ext uri="{FF2B5EF4-FFF2-40B4-BE49-F238E27FC236}">
                <a16:creationId xmlns:a16="http://schemas.microsoft.com/office/drawing/2014/main" id="{9930D17E-481E-404F-843A-12E5D9CE3A3B}"/>
              </a:ext>
            </a:extLst>
          </p:cNvPr>
          <p:cNvPicPr>
            <a:picLocks noChangeAspect="1"/>
          </p:cNvPicPr>
          <p:nvPr/>
        </p:nvPicPr>
        <p:blipFill>
          <a:blip r:embed="rId7"/>
          <a:stretch>
            <a:fillRect/>
          </a:stretch>
        </p:blipFill>
        <p:spPr>
          <a:xfrm>
            <a:off x="10752114" y="5051056"/>
            <a:ext cx="932448" cy="376248"/>
          </a:xfrm>
          <a:prstGeom prst="rect">
            <a:avLst/>
          </a:prstGeom>
        </p:spPr>
      </p:pic>
      <p:pic>
        <p:nvPicPr>
          <p:cNvPr id="34" name="Bildobjekt 33">
            <a:extLst>
              <a:ext uri="{FF2B5EF4-FFF2-40B4-BE49-F238E27FC236}">
                <a16:creationId xmlns:a16="http://schemas.microsoft.com/office/drawing/2014/main" id="{E3624EC5-0F7B-2A40-B2DA-732A9200E568}"/>
              </a:ext>
            </a:extLst>
          </p:cNvPr>
          <p:cNvPicPr>
            <a:picLocks noChangeAspect="1"/>
          </p:cNvPicPr>
          <p:nvPr/>
        </p:nvPicPr>
        <p:blipFill>
          <a:blip r:embed="rId8"/>
          <a:stretch>
            <a:fillRect/>
          </a:stretch>
        </p:blipFill>
        <p:spPr>
          <a:xfrm>
            <a:off x="9665093" y="5116219"/>
            <a:ext cx="1075851" cy="243531"/>
          </a:xfrm>
          <a:prstGeom prst="rect">
            <a:avLst/>
          </a:prstGeom>
        </p:spPr>
      </p:pic>
      <p:pic>
        <p:nvPicPr>
          <p:cNvPr id="35" name="Bildobjekt 34">
            <a:extLst>
              <a:ext uri="{FF2B5EF4-FFF2-40B4-BE49-F238E27FC236}">
                <a16:creationId xmlns:a16="http://schemas.microsoft.com/office/drawing/2014/main" id="{D85BF587-FC65-BF4F-81AB-284240CE1DAC}"/>
              </a:ext>
            </a:extLst>
          </p:cNvPr>
          <p:cNvPicPr>
            <a:picLocks noChangeAspect="1"/>
          </p:cNvPicPr>
          <p:nvPr/>
        </p:nvPicPr>
        <p:blipFill>
          <a:blip r:embed="rId9"/>
          <a:stretch>
            <a:fillRect/>
          </a:stretch>
        </p:blipFill>
        <p:spPr>
          <a:xfrm>
            <a:off x="9655626" y="5464668"/>
            <a:ext cx="1201086" cy="243519"/>
          </a:xfrm>
          <a:prstGeom prst="rect">
            <a:avLst/>
          </a:prstGeom>
        </p:spPr>
      </p:pic>
      <p:pic>
        <p:nvPicPr>
          <p:cNvPr id="36" name="Bildobjekt 35">
            <a:extLst>
              <a:ext uri="{FF2B5EF4-FFF2-40B4-BE49-F238E27FC236}">
                <a16:creationId xmlns:a16="http://schemas.microsoft.com/office/drawing/2014/main" id="{DC5B1B22-8BBF-5F47-85FD-D4480A88D1F4}"/>
              </a:ext>
            </a:extLst>
          </p:cNvPr>
          <p:cNvPicPr>
            <a:picLocks noChangeAspect="1"/>
          </p:cNvPicPr>
          <p:nvPr/>
        </p:nvPicPr>
        <p:blipFill>
          <a:blip r:embed="rId10"/>
          <a:stretch>
            <a:fillRect/>
          </a:stretch>
        </p:blipFill>
        <p:spPr>
          <a:xfrm>
            <a:off x="10207391" y="5881728"/>
            <a:ext cx="1075851" cy="478156"/>
          </a:xfrm>
          <a:prstGeom prst="rect">
            <a:avLst/>
          </a:prstGeom>
        </p:spPr>
      </p:pic>
      <p:pic>
        <p:nvPicPr>
          <p:cNvPr id="37" name="Bildobjekt 36">
            <a:extLst>
              <a:ext uri="{FF2B5EF4-FFF2-40B4-BE49-F238E27FC236}">
                <a16:creationId xmlns:a16="http://schemas.microsoft.com/office/drawing/2014/main" id="{AD612988-FA5A-454A-9BB5-D855142AF0C5}"/>
              </a:ext>
            </a:extLst>
          </p:cNvPr>
          <p:cNvPicPr>
            <a:picLocks noChangeAspect="1"/>
          </p:cNvPicPr>
          <p:nvPr/>
        </p:nvPicPr>
        <p:blipFill>
          <a:blip r:embed="rId11"/>
          <a:stretch>
            <a:fillRect/>
          </a:stretch>
        </p:blipFill>
        <p:spPr>
          <a:xfrm>
            <a:off x="9655626" y="4781102"/>
            <a:ext cx="1288145" cy="228665"/>
          </a:xfrm>
          <a:prstGeom prst="rect">
            <a:avLst/>
          </a:prstGeom>
        </p:spPr>
      </p:pic>
      <p:sp>
        <p:nvSpPr>
          <p:cNvPr id="38" name="textruta 37">
            <a:extLst>
              <a:ext uri="{FF2B5EF4-FFF2-40B4-BE49-F238E27FC236}">
                <a16:creationId xmlns:a16="http://schemas.microsoft.com/office/drawing/2014/main" id="{FFD729F2-3683-5C42-BA11-1BC713D8C6F9}"/>
              </a:ext>
            </a:extLst>
          </p:cNvPr>
          <p:cNvSpPr txBox="1"/>
          <p:nvPr/>
        </p:nvSpPr>
        <p:spPr>
          <a:xfrm>
            <a:off x="9484402" y="6040724"/>
            <a:ext cx="803426" cy="169277"/>
          </a:xfrm>
          <a:prstGeom prst="rect">
            <a:avLst/>
          </a:prstGeom>
          <a:noFill/>
        </p:spPr>
        <p:txBody>
          <a:bodyPr wrap="square" rtlCol="0">
            <a:spAutoFit/>
          </a:bodyPr>
          <a:lstStyle/>
          <a:p>
            <a:r>
              <a:rPr lang="en-GB" sz="500" dirty="0"/>
              <a:t>With support from</a:t>
            </a:r>
          </a:p>
        </p:txBody>
      </p:sp>
      <p:pic>
        <p:nvPicPr>
          <p:cNvPr id="39" name="Bildobjekt 38">
            <a:extLst>
              <a:ext uri="{FF2B5EF4-FFF2-40B4-BE49-F238E27FC236}">
                <a16:creationId xmlns:a16="http://schemas.microsoft.com/office/drawing/2014/main" id="{9DA47C27-5773-954A-B5D7-EEA88173F6D7}"/>
              </a:ext>
            </a:extLst>
          </p:cNvPr>
          <p:cNvPicPr>
            <a:picLocks noChangeAspect="1"/>
          </p:cNvPicPr>
          <p:nvPr/>
        </p:nvPicPr>
        <p:blipFill>
          <a:blip r:embed="rId12"/>
          <a:stretch>
            <a:fillRect/>
          </a:stretch>
        </p:blipFill>
        <p:spPr>
          <a:xfrm>
            <a:off x="9498818" y="6426045"/>
            <a:ext cx="2652662" cy="394110"/>
          </a:xfrm>
          <a:prstGeom prst="rect">
            <a:avLst/>
          </a:prstGeom>
        </p:spPr>
      </p:pic>
      <p:cxnSp>
        <p:nvCxnSpPr>
          <p:cNvPr id="40" name="Rak koppling 26">
            <a:extLst>
              <a:ext uri="{FF2B5EF4-FFF2-40B4-BE49-F238E27FC236}">
                <a16:creationId xmlns:a16="http://schemas.microsoft.com/office/drawing/2014/main" id="{188F11C4-3977-974E-9E0A-B139E55D3958}"/>
              </a:ext>
            </a:extLst>
          </p:cNvPr>
          <p:cNvCxnSpPr>
            <a:cxnSpLocks/>
          </p:cNvCxnSpPr>
          <p:nvPr/>
        </p:nvCxnSpPr>
        <p:spPr>
          <a:xfrm>
            <a:off x="9498818" y="5828140"/>
            <a:ext cx="2624593"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400995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2524</TotalTime>
  <Words>913</Words>
  <Application>Microsoft Macintosh PowerPoint</Application>
  <PresentationFormat>Bredbild</PresentationFormat>
  <Paragraphs>125</Paragraphs>
  <Slides>2</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2</vt:i4>
      </vt:variant>
    </vt:vector>
  </HeadingPairs>
  <TitlesOfParts>
    <vt:vector size="8" baseType="lpstr">
      <vt:lpstr>Arial</vt:lpstr>
      <vt:lpstr>Calibri</vt:lpstr>
      <vt:lpstr>Calibri Light</vt:lpstr>
      <vt:lpstr>Georgia</vt:lpstr>
      <vt:lpstr>Wingdings</vt:lpstr>
      <vt:lpstr>Office-tema</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Microsoft Office User</dc:creator>
  <cp:lastModifiedBy>Microsoft Office User</cp:lastModifiedBy>
  <cp:revision>195</cp:revision>
  <cp:lastPrinted>2019-03-22T11:22:09Z</cp:lastPrinted>
  <dcterms:created xsi:type="dcterms:W3CDTF">2019-01-10T12:16:45Z</dcterms:created>
  <dcterms:modified xsi:type="dcterms:W3CDTF">2019-04-10T11:19:37Z</dcterms:modified>
</cp:coreProperties>
</file>